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270" r:id="rId4"/>
    <p:sldId id="293" r:id="rId5"/>
    <p:sldId id="296" r:id="rId6"/>
    <p:sldId id="345" r:id="rId7"/>
    <p:sldId id="257" r:id="rId8"/>
    <p:sldId id="259" r:id="rId9"/>
    <p:sldId id="340" r:id="rId10"/>
    <p:sldId id="260" r:id="rId11"/>
    <p:sldId id="261" r:id="rId12"/>
    <p:sldId id="262" r:id="rId13"/>
    <p:sldId id="322" r:id="rId14"/>
    <p:sldId id="339" r:id="rId15"/>
    <p:sldId id="294" r:id="rId16"/>
    <p:sldId id="343" r:id="rId17"/>
    <p:sldId id="341" r:id="rId18"/>
    <p:sldId id="299" r:id="rId19"/>
    <p:sldId id="342" r:id="rId20"/>
    <p:sldId id="297" r:id="rId21"/>
    <p:sldId id="321" r:id="rId22"/>
    <p:sldId id="325" r:id="rId23"/>
    <p:sldId id="323" r:id="rId24"/>
    <p:sldId id="324" r:id="rId25"/>
    <p:sldId id="298" r:id="rId26"/>
    <p:sldId id="301" r:id="rId27"/>
    <p:sldId id="302" r:id="rId28"/>
    <p:sldId id="303" r:id="rId29"/>
    <p:sldId id="309" r:id="rId30"/>
    <p:sldId id="304" r:id="rId31"/>
    <p:sldId id="305" r:id="rId32"/>
    <p:sldId id="311" r:id="rId33"/>
    <p:sldId id="306" r:id="rId34"/>
    <p:sldId id="307" r:id="rId35"/>
    <p:sldId id="308" r:id="rId36"/>
    <p:sldId id="310" r:id="rId37"/>
    <p:sldId id="284" r:id="rId38"/>
    <p:sldId id="314" r:id="rId39"/>
    <p:sldId id="315" r:id="rId40"/>
    <p:sldId id="313" r:id="rId41"/>
    <p:sldId id="317" r:id="rId42"/>
    <p:sldId id="318" r:id="rId43"/>
    <p:sldId id="319" r:id="rId44"/>
    <p:sldId id="320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6" r:id="rId55"/>
    <p:sldId id="358" r:id="rId56"/>
    <p:sldId id="357" r:id="rId57"/>
    <p:sldId id="359" r:id="rId58"/>
    <p:sldId id="360" r:id="rId59"/>
    <p:sldId id="362" r:id="rId60"/>
    <p:sldId id="361" r:id="rId61"/>
    <p:sldId id="344" r:id="rId62"/>
    <p:sldId id="33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1" autoAdjust="0"/>
    <p:restoredTop sz="81718" autoAdjust="0"/>
  </p:normalViewPr>
  <p:slideViewPr>
    <p:cSldViewPr snapToGrid="0">
      <p:cViewPr>
        <p:scale>
          <a:sx n="66" d="100"/>
          <a:sy n="66" d="100"/>
        </p:scale>
        <p:origin x="-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3B32E-7B25-4167-9372-1B1996062CA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A70EA-6104-4898-9B44-39330E28E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26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4417106/cloud_server_web_ic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onfinder.com/icons/1562698/computer_design_digital_logo_ic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backlog.com</a:t>
            </a:r>
            <a:r>
              <a:rPr lang="en-US" dirty="0"/>
              <a:t>/git-tutorial/</a:t>
            </a:r>
            <a:r>
              <a:rPr lang="en-US" dirty="0" err="1"/>
              <a:t>kr</a:t>
            </a:r>
            <a:r>
              <a:rPr lang="en-US" dirty="0"/>
              <a:t>/intro/intro1_1.html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1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6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2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05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4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9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3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83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50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0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https://git-scm.com/book/ko/v2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9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8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98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6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98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76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27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6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형상관리는 소스의 변화를 끊임없이 관리하는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66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4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2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97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6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94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7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1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4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2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2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01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65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https://www.lesstif.com/sonatype-nexus/software-repository-36209229.html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4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https://www.lesstif.com/sonatype-nexus/software-repository-36209229.html</a:t>
            </a:r>
          </a:p>
          <a:p>
            <a:endParaRPr lang="en-US" altLang="ko-KR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용량 차지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아파치 재단의 라이브러리나 스프링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공통적으로 사용되는 라이브러리들이 많이 있어도 프로젝트마다 버전 관리에 추가하여 사용하여 많은 용량이 필요하다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프로젝트 소스를 분기할 경우 라이브러리를 복사해야 하므로 분기 속도도 느려 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느린 빌드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 관리 용량이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크다보니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빌드를 위해 체크 아웃 받을 경우 시간이 더 걸리고 빌드도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느려지게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라이브러리 버전 관리 어려움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사용하던 라이브러리를 다른 버전으로 변경한다고 가정해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라이브러리를 구한 후에 버전 관리에 커밋해야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새로운 라이브러리가 문제가 있어서 예전 버전으로 돌아가야 할 경우 버전 관리에서 삭제하고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거쳐야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프로젝트에서 사용하는 라이브러리의 버전 관리가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의존성 관리가 어려움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사용하는 라이브러리가 다른 라이브러리를 참고할 경우 개발자가 의존성을 알아서 파악해서 의존성 있는 라이브러리를 추가해 주어야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버전이 갱신되어 의존성이 변경되거나 신규로 추가된 라이브러리일 경우 의존성 관리는 매우 번거로운 작업이다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5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https://www.lesstif.com/sonatype-nexus/software-repository-36209229.html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6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https://www.lesstif.com/sonatype-nexus/software-repository-36209229.html</a:t>
            </a:r>
          </a:p>
          <a:p>
            <a:endParaRPr lang="en-US" altLang="ko-KR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적은 용량 사용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저장소는 라이브러리를 보관하므로 프로젝트마다 필요한 라이브러리를 버전 관리에 추가할 필요가 없고 라이브러리에 대한 메타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데이타만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설정하면 빌드할 때 다운로드 받으므로 적은 용량을 사용한다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빠른 프로젝트 체크아웃과 빌드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 관리 툴을 사용하여 프로젝트를 체크 아웃 받을 경우 용량이 적으므로 빨리 체크아웃 받을 수 있으며 빌드도 빨리 수행 가능하다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버전 관리 용이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기반으로 라이브러리의 정보와 버전을 관리하므로 라이브러리 자체의 버전을 관리하기가 용이하다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및 협업 강화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저장소를 통해 컴포넌트를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공유할수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있으므로 개발자들끼리 손쉽게 산출물을 공유하고 협업할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6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cloud_server_web_icon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https://www.iconfinder.com/icons/4417106/cloud_server_web_icon</a:t>
            </a:r>
            <a:endParaRPr lang="en-US" altLang="ko-KR" dirty="0"/>
          </a:p>
          <a:p>
            <a:r>
              <a:rPr lang="en-US" altLang="ko-KR" dirty="0"/>
              <a:t>computer : </a:t>
            </a:r>
            <a:r>
              <a:rPr lang="en-US" altLang="ko-KR" dirty="0">
                <a:hlinkClick r:id="rId4"/>
              </a:rPr>
              <a:t>https://www.iconfinder.com/icons/1562698/computer_design_digital_logo_icon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A70EA-6104-4898-9B44-39330E28E6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0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7BA80-20E4-4028-9D8D-B078BCDBB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E5C6A2-5547-4CB8-83EC-D19587640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2EFE3-1214-4B9A-8BB8-B28F4F8B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DF40-6AD0-4DAF-8609-91C2276928F4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57A1-9894-4BD8-BED1-FDBCCB41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63C40-94F1-4AB4-92E4-3D2BF724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2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42BEF-BBFF-49F2-BBFC-EFA03030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03A54-D163-42AA-AD12-E6CE0012D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B071A-BBE7-40CE-8BE3-440AC944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1D75B-DD20-44C1-8E34-A526419EF01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1466F-19AB-4C08-9654-1006BA33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7D0A1-1F18-4BF4-835C-16BD2001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F04D2C-82A9-46E3-9A8C-68D8E3532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A41848-CB14-4DC2-9EF3-95615E605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729E1-78C5-4DBF-9814-56CDB449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2A30-8D7C-4D18-B051-F1D2F1D4866B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6AB98-82C9-4537-92CC-B875E038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15858-4F58-44BC-AD05-9F810D42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E3C24-8D85-407A-8ADD-49798B3B4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902EB4-C351-49D2-A897-AECEB4C6B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81E2A-8048-4159-A128-5053331A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725-C272-41CE-8CF5-EC9A82D6F0EE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4B1CF-3DE6-4BD9-9E00-C3A8232A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32843-851F-46A1-9513-D2989691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6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E4E7F-E42D-4E85-AD56-9A9C31E4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B5132-D4CA-4C4C-BB91-523695F4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8732C-C059-43F2-891D-23CB2F0F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4E8C-ED8A-49D0-B702-F47EE922F0ED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623ED-702E-40DA-A4AD-C748EFBC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F1590-679C-4A8A-84CA-70DCA168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5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AC76B-4A80-463E-AADA-8B15D9D5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D6FC2-3514-49E2-BDD7-3AC880C68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47FE6-F7B3-4B4E-B263-FA9CBCD5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39B57-24F1-4D86-BF22-430349F963AD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EA9885-EDDA-444F-B5C8-E61A0E98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D9F7C-379A-4ED4-BE38-0DFEE48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6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FF5EA-BA47-45C1-BE3C-B71AAA44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0C96D-EBE5-46CD-9F60-F8E876BE5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53AF7-4BBA-4DCC-99A2-6857F93BF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543DB8-ED19-4398-A9F5-2162FEE4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36B10-FDC1-461F-A1B5-2F5C971FDEEF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F29A6-D4DD-4DD4-9B1E-B042E49C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EEA3F-DE08-45C3-B63E-88215758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1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F42B0-8ABD-47B0-A969-F8F792C7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48DC7-23C8-470F-B656-492754A59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A27050-8062-43B2-986F-F3C78AB5A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CA4C4-95E6-454E-AF2E-716C7FC1DB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33420-F0B2-4FCA-9ADB-516E36EB2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8B3C66-6485-46C0-B527-C9D388A0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D1DBB-0048-4C5F-B4A3-3494A4E7C450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5160C3-A992-4641-9642-F37B639F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1A2962-3611-4329-9C90-975F0781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14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41B8B-97AC-4B45-BD9F-5E86E2D1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37EA55-F7AA-42D3-BFE3-E171A23C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54AC-AEB2-49CA-97E1-E14402924910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E72F7-EA52-4AC1-A713-DAF0C07A1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2295F7-B2A1-40A4-B97D-DFD9997D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628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525CB7-9DBC-4035-A339-CE50A5EE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93C7-B6D4-4CB5-86C4-1224FD900E29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6694F8-0BE9-4F77-83E0-18BCCF0C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F1E8C6-6786-4B32-88D2-D45849EE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40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B2A7A-435B-49F2-8D17-114A5A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1C53E-0042-42CF-BA51-50F965C4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F815D-D8DC-4BD5-856E-A6589FB99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17FA78-AAA6-4A2A-9E03-FF5F5C93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E96D5-C39A-4621-9932-D9E570B91567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55EA18-D743-4538-BC04-330C8BD4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DBEEB4-B249-428D-8024-19BF6017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12488-D1CA-47A1-8E51-04093CCE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36A8F-4C4D-491E-A38E-55AE6EFF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5CEF2-38E8-4B4A-9B86-4401C729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4458-F160-45A9-A579-4FCD37FC114E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A328-8E5F-447F-B26D-C0B93350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7170E-2A3A-4FEF-AC53-E3AA1544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4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F834-3382-4093-AFBA-E7E3ADE2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FD7BE6-D2CA-4E74-8652-1AC82DFDA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EA89DC-4B17-4634-83F4-539860C87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86AC3-AAA6-4A7A-BCE6-C0D66957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2FF01-C334-4B5C-9985-6586680351DC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733516-C151-4E19-8BE0-1EBAD869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F263E8-3B15-4FB9-AD5F-D6072BEB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960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0172E-23B6-479C-B2AC-2B495BD7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D30A05-9684-436E-AA90-1ECFC9E01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92EFA-65C6-4DC5-ADCA-66E7DCE1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7960-3A4E-4930-B0FA-DBA9E92ED668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C0FA0-C5A3-449A-B3B0-7FC33B39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E3D398-D77F-4C29-A70B-3067E69D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0E1E8D-A170-48AF-91E3-BFC88A630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C6761A-D566-4434-9335-F7CCD8F6E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23771-6746-4DE9-AEA6-E69B6641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83B2-A6A9-4B17-9A9B-E8AB20947FE2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A7CF9-87FF-4044-8C66-DB4BBFBB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D3C18-941F-4158-B30F-C85878FF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C4A3B-A716-44AE-90FD-F5C6C518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24F43-EA2F-4487-A0F0-B9729B33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94ABD-4B53-4F16-9871-8DB6B67A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A38C-CC86-4B76-8BB9-E5DB89A3B31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6CF0F-7A37-4D37-B924-D78BB69F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37E4B-059E-4317-BE88-97708F0C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74F12-CEDA-4D8A-B48E-46CA5E52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F334E-A199-4A5E-A8C4-B4843DE4A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9A6B1-D2BB-4C21-A2C7-39A1304DC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952ED-8FC8-4887-A436-57A1DA67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DBEA-FD64-4B04-A304-25FB64A4CF0D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B96B0B-D7D8-4924-8D4A-D0E2C4B5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5DB3E8-0933-48BB-9883-D956B063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A107E-D4EC-4D4D-AB67-71ECB582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7DA42-A8D3-4050-A745-9D2E8C5FB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EA5AF6-62F2-4AD5-A402-A6BCBFBE0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EA1306-57AE-4CFB-9FB5-B3D45C2B6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1EEC53-C9B6-4344-8989-0419944D4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C4FC71-1B5B-4B16-8A52-F8E1B4ED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95886-FB38-43BC-8DC6-FB3458E6CB69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0F7554-CAD0-4B5F-8EB9-BA406B2A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9BE3A0-6787-4339-AEF8-0808C4F4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8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AF987-73C9-45E5-A920-DC03CDD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17FFCD-654D-48D0-A980-8E4BF7DF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F2A1-4032-49AB-A158-6C95D832BED6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845474-E5A2-4B64-9A69-046D11C9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1FBBF6-D02E-4569-8C91-C73AD56B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A78EBA-779A-4EC0-90A3-AAC64079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948D-E951-4823-8F9F-90514B57BEBF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9D8442-8557-4C82-ACAD-B294B308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B9386-E9CD-40F8-A85F-8B613883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0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220C3-B577-4EDC-A5A5-88660F5D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D285E-7113-4926-8E7B-B72AC900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B4D901-C434-4194-B8A7-EE04B54A4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029908-978E-4712-BEDE-9D8D0FA6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900E3-5FDD-4333-90AD-F94DE685CCB3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7B21E7-B183-416E-AF90-27E89A09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3E596-0512-458E-BC7E-37E65D87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77AF0-3E29-4D09-B75F-E4B30BC6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57C996-3613-4C75-B466-468B316E6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B7C71F-8094-472E-A1A9-43BE0324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0F484-7262-4834-9960-1581E5F6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17B0-31C2-41DE-855F-6A32A24DB3FF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57E96A-2991-4D39-A922-555B7B3D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Software&amp;System Lab.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81C099-870B-4081-99DA-AFA23289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C580C9-2045-4337-B689-F656B23C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ECD93-0771-4133-B8CD-116982BCB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6E079-6A07-4A40-83C5-BEAAE4F94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9691C-C86E-4DF4-8BF3-E953A5B68D8F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AE6B7B-368C-4DF0-81F0-7EF6FA23C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Software&amp;System Lab.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86457-681C-4FE9-A5EE-0E7C0CF51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8927-84FF-4FEC-A50B-84FDD6A73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9AF00B-7D61-4D01-8F2C-2AF9B2A4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BB8590-EC33-4530-A88B-1953BD27C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D4077-CF57-486F-A32C-B296A8188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87C9B-0B07-497A-81E1-8D7ADF2D9B97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1D3B0-8033-4B66-8F36-24C2DEBD9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Software&amp;System Lab.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6ECB3-CA2C-4CA4-8880-3EFDBB81B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2BCA2-41A9-4956-B139-7EE1E7D85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3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miga_1000" TargetMode="Externa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sualsvn.com/server/download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rtoisesvn.net/downloads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govframe.go.kr/wiki/doku.php?id=egovframework:dev:scm:configuration_management" TargetMode="External"/><Relationship Id="rId7" Type="http://schemas.openxmlformats.org/officeDocument/2006/relationships/hyperlink" Target="https://junspapa-itdev.tistory.com/50" TargetMode="External"/><Relationship Id="rId2" Type="http://schemas.openxmlformats.org/officeDocument/2006/relationships/hyperlink" Target="https://goddaehee.tistory.com/1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tawiki.com/wiki/%EC%86%8C%ED%94%84%ED%8A%B8%EC%9B%A8%EC%96%B4_%EC%A0%80%EC%9E%A5%EC%86%8C" TargetMode="External"/><Relationship Id="rId5" Type="http://schemas.openxmlformats.org/officeDocument/2006/relationships/hyperlink" Target="https://ko.wikipedia.org/wiki/%EC%86%8C%ED%94%84%ED%8A%B8%EC%9B%A8%EC%96%B4_%EC%A0%80%EC%9E%A5%EC%86%8C" TargetMode="External"/><Relationship Id="rId4" Type="http://schemas.openxmlformats.org/officeDocument/2006/relationships/hyperlink" Target="https://www.lesstif.com/sonatype-nexus/software-repository-36209229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2B7DC-920C-4C62-BFB6-96E07AACC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오픈소스 소프트웨어 </a:t>
            </a:r>
            <a:br>
              <a:rPr lang="en-US" altLang="ko-KR" dirty="0"/>
            </a:br>
            <a:r>
              <a:rPr lang="ko-KR" altLang="en-US" dirty="0"/>
              <a:t>개발 및 활용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57D177-283A-41FE-A57C-F6152F0BD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664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관리 시스템 종류 </a:t>
            </a:r>
            <a:r>
              <a:rPr lang="en-US" altLang="ko-KR" dirty="0"/>
              <a:t>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중앙 </a:t>
            </a:r>
            <a:r>
              <a:rPr lang="ko-KR" altLang="en-US" dirty="0" err="1"/>
              <a:t>집중식</a:t>
            </a:r>
            <a:r>
              <a:rPr lang="ko-KR" altLang="en-US" dirty="0"/>
              <a:t> 버전 관리 시스템</a:t>
            </a:r>
            <a:r>
              <a:rPr lang="en-US" altLang="ko-KR" dirty="0"/>
              <a:t>(</a:t>
            </a:r>
            <a:r>
              <a:rPr lang="en-US" altLang="ko-KR" dirty="0" err="1"/>
              <a:t>Centraized</a:t>
            </a:r>
            <a:r>
              <a:rPr lang="en-US" altLang="ko-KR" dirty="0"/>
              <a:t> Version Control </a:t>
            </a:r>
            <a:r>
              <a:rPr lang="en-US" altLang="ko-KR" dirty="0" err="1"/>
              <a:t>System;CVCS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시스템 외부의 개발자들과 함께 작업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CVS (Concurrent Versions System)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SVN (Subversion)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Perforce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문제점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중앙서버에 모든 관리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네트워크 능력에 따라 관리 효율성 ↓ 가능성 높음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2" descr="http://git-scm.com/figures/18333fig0102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74" y="2705100"/>
            <a:ext cx="3839158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55181-F275-4583-8B32-A2186ABA010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C6F-30B2-45C0-9859-A789CFC700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관리 시스템 종류 </a:t>
            </a:r>
            <a:r>
              <a:rPr lang="en-US" altLang="ko-KR" dirty="0"/>
              <a:t>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분산 버전 관리 시스템</a:t>
            </a:r>
            <a:r>
              <a:rPr lang="en-US" altLang="ko-KR" dirty="0"/>
              <a:t>(Distributed Version Control System; DVCS)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로컬 </a:t>
            </a:r>
            <a:r>
              <a:rPr lang="en-US" altLang="ko-KR" dirty="0"/>
              <a:t>+ </a:t>
            </a:r>
            <a:r>
              <a:rPr lang="ko-KR" altLang="en-US" dirty="0"/>
              <a:t>중앙 </a:t>
            </a:r>
            <a:r>
              <a:rPr lang="ko-KR" altLang="en-US" dirty="0" err="1"/>
              <a:t>집중식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클라이언트에서 저장소를 관리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서버에 최종적으로 저장소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Git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Mecurial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Bazzar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Darcs</a:t>
            </a:r>
            <a:endParaRPr lang="en-US" altLang="ko-KR" dirty="0"/>
          </a:p>
        </p:txBody>
      </p:sp>
      <p:pic>
        <p:nvPicPr>
          <p:cNvPr id="3074" name="Picture 2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086" y="2526477"/>
            <a:ext cx="3669692" cy="413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36FE-611F-48CA-9706-AEEC2AEF39A8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C6F-30B2-45C0-9859-A789CFC700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오픈소스 소스코드 관리 저장소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대표적인 오픈소스 소스코드 관리 저장소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en-US" altLang="ko-KR" dirty="0" err="1"/>
              <a:t>Sourceforge</a:t>
            </a:r>
            <a:r>
              <a:rPr lang="en-US" altLang="ko-KR" dirty="0"/>
              <a:t> : https://sourceforge.net/</a:t>
            </a:r>
          </a:p>
          <a:p>
            <a:pPr lvl="1">
              <a:lnSpc>
                <a:spcPct val="160000"/>
              </a:lnSpc>
            </a:pPr>
            <a:r>
              <a:rPr lang="en-US" dirty="0" err="1"/>
              <a:t>Github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https://github.com/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GitLab</a:t>
            </a:r>
          </a:p>
          <a:p>
            <a:pPr lvl="1">
              <a:lnSpc>
                <a:spcPct val="160000"/>
              </a:lnSpc>
            </a:pPr>
            <a:r>
              <a:rPr lang="en-US" dirty="0" err="1"/>
              <a:t>BitBucket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Google Cloud Source Repositories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AWS </a:t>
            </a:r>
            <a:r>
              <a:rPr lang="en-US" dirty="0" err="1"/>
              <a:t>CodeCommit</a:t>
            </a:r>
            <a:endParaRPr lang="en-US" dirty="0"/>
          </a:p>
          <a:p>
            <a:pPr lvl="1">
              <a:lnSpc>
                <a:spcPct val="160000"/>
              </a:lnSpc>
            </a:pPr>
            <a:r>
              <a:rPr lang="en-US" dirty="0"/>
              <a:t>YONA (</a:t>
            </a:r>
            <a:r>
              <a:rPr lang="ko-KR" altLang="en-US" dirty="0"/>
              <a:t>국내</a:t>
            </a:r>
            <a:r>
              <a:rPr lang="en-US" altLang="ko-KR" dirty="0"/>
              <a:t>) : </a:t>
            </a:r>
            <a:r>
              <a:rPr lang="en-US" dirty="0"/>
              <a:t>https://yona.io/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0AC93-3C7D-4611-A4AE-72C3B26E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ABCC-5A71-4820-8FFF-A70F95E0DE1D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2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소프트웨어 저장소</a:t>
            </a:r>
            <a:r>
              <a:rPr lang="en-US" altLang="ko-KR" sz="3600" dirty="0"/>
              <a:t>(Repository)</a:t>
            </a:r>
            <a:r>
              <a:rPr lang="ko-KR" altLang="en-US" sz="3600" dirty="0"/>
              <a:t>란</a:t>
            </a:r>
            <a:r>
              <a:rPr lang="en-US" altLang="ko-KR" sz="3600" dirty="0"/>
              <a:t>?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09644-5EE4-478A-8E52-39B8C770BB70}"/>
              </a:ext>
            </a:extLst>
          </p:cNvPr>
          <p:cNvSpPr>
            <a:spLocks noGrp="1"/>
          </p:cNvSpPr>
          <p:nvPr/>
        </p:nvSpPr>
        <p:spPr>
          <a:xfrm>
            <a:off x="831850" y="456247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5BD0-4602-426B-9F2E-F17741BD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D799-CD80-4300-926D-5384E13272CF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6D599-0056-423D-9A89-4E4FA06F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9CB87-69CB-4D6F-B8A6-957CF578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저장소란</a:t>
            </a:r>
            <a:r>
              <a:rPr lang="en-US" altLang="ko-KR" dirty="0"/>
              <a:t>? 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6C2B2-3127-4DB9-95F2-95BF503C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 소프트웨어 패키지가 컴퓨터에서 조회</a:t>
            </a:r>
            <a:r>
              <a:rPr lang="en-US" altLang="ko-KR" dirty="0"/>
              <a:t>,</a:t>
            </a:r>
            <a:r>
              <a:rPr lang="ko-KR" altLang="en-US" dirty="0"/>
              <a:t> 설치될 수 있는 저장 위치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163535-137A-47C9-9BDD-C4F21211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030BB-A2D6-41A2-A6C7-DBF3D07CD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2" y="3768133"/>
            <a:ext cx="2913959" cy="113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CFE732B-B46B-409C-86A6-D3BBBF27C2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8329" y="3451854"/>
            <a:ext cx="2362200" cy="1771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EEE70-4D9C-46F1-BEB5-1ACA4F0C6E3F}"/>
              </a:ext>
            </a:extLst>
          </p:cNvPr>
          <p:cNvSpPr txBox="1"/>
          <p:nvPr/>
        </p:nvSpPr>
        <p:spPr>
          <a:xfrm>
            <a:off x="864408" y="5640516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Node.js </a:t>
            </a:r>
            <a:r>
              <a:rPr lang="ko-KR" altLang="en-US" dirty="0"/>
              <a:t>패키지 저장소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150E6F-028A-4239-9D2E-4C8D4DD24E45}"/>
              </a:ext>
            </a:extLst>
          </p:cNvPr>
          <p:cNvSpPr txBox="1"/>
          <p:nvPr/>
        </p:nvSpPr>
        <p:spPr>
          <a:xfrm>
            <a:off x="4917254" y="5640516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Python </a:t>
            </a:r>
            <a:r>
              <a:rPr lang="ko-KR" altLang="en-US" dirty="0"/>
              <a:t>패키지 저장소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42ACF-729D-426F-9BFA-C4A6ED75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1D093-2825-464C-A473-DBCCDF7A70A5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814BCB-E74F-4AEE-8606-32CBC442F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304306"/>
            <a:ext cx="1485409" cy="148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B11E82-6535-406E-84D9-F26F350D92C9}"/>
              </a:ext>
            </a:extLst>
          </p:cNvPr>
          <p:cNvSpPr txBox="1"/>
          <p:nvPr/>
        </p:nvSpPr>
        <p:spPr>
          <a:xfrm>
            <a:off x="7889157" y="5640516"/>
            <a:ext cx="41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dirty="0" err="1"/>
              <a:t>Nuget</a:t>
            </a:r>
            <a:r>
              <a:rPr lang="en-US" altLang="ko-KR" dirty="0"/>
              <a:t> </a:t>
            </a:r>
            <a:r>
              <a:rPr lang="ko-KR" altLang="en-US" dirty="0"/>
              <a:t>닷넷 프레임워크 패키지 저장소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55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711934B-44A4-487E-91BD-877CE2652D6B}"/>
              </a:ext>
            </a:extLst>
          </p:cNvPr>
          <p:cNvCxnSpPr>
            <a:cxnSpLocks/>
          </p:cNvCxnSpPr>
          <p:nvPr/>
        </p:nvCxnSpPr>
        <p:spPr>
          <a:xfrm flipH="1">
            <a:off x="3048000" y="3619582"/>
            <a:ext cx="3329476" cy="172379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3330447-109C-4365-981D-186DE935D216}"/>
              </a:ext>
            </a:extLst>
          </p:cNvPr>
          <p:cNvSpPr/>
          <p:nvPr/>
        </p:nvSpPr>
        <p:spPr>
          <a:xfrm>
            <a:off x="6377476" y="2758052"/>
            <a:ext cx="3000567" cy="2797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저장소란</a:t>
            </a:r>
            <a:r>
              <a:rPr lang="en-US" altLang="ko-KR" dirty="0"/>
              <a:t>? 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패키지 저장 및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E362-4849-41EC-9E04-9F11180C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2515-7F14-4693-ADA0-F07B26245A97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9" name="Picture 2" descr="computer, design, digital, logo icon">
            <a:extLst>
              <a:ext uri="{FF2B5EF4-FFF2-40B4-BE49-F238E27FC236}">
                <a16:creationId xmlns:a16="http://schemas.microsoft.com/office/drawing/2014/main" id="{CFE1CEBD-9140-47AC-B5F6-45CDC8B5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43" y="3749527"/>
            <a:ext cx="534180" cy="5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mputer, design, digital, logo icon">
            <a:extLst>
              <a:ext uri="{FF2B5EF4-FFF2-40B4-BE49-F238E27FC236}">
                <a16:creationId xmlns:a16="http://schemas.microsoft.com/office/drawing/2014/main" id="{1BD70E4D-DAC4-483B-B3F3-C94D480D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43" y="4385459"/>
            <a:ext cx="534180" cy="5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mputer, design, digital, logo icon">
            <a:extLst>
              <a:ext uri="{FF2B5EF4-FFF2-40B4-BE49-F238E27FC236}">
                <a16:creationId xmlns:a16="http://schemas.microsoft.com/office/drawing/2014/main" id="{8B0CB2DD-FAE5-432D-9B72-4ACE623A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43" y="5021391"/>
            <a:ext cx="534180" cy="5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69B7B1DE-2F6E-488A-8A9F-528E71E5AC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52025" y="4969014"/>
            <a:ext cx="695701" cy="592505"/>
          </a:xfrm>
          <a:prstGeom prst="rect">
            <a:avLst/>
          </a:prstGeom>
        </p:spPr>
      </p:pic>
      <p:pic>
        <p:nvPicPr>
          <p:cNvPr id="14" name="Picture 13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F859623D-05CF-47B2-BF79-1069C29928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52024" y="4313844"/>
            <a:ext cx="695701" cy="592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5CF3B6-2807-44E3-9ABD-170E1B9C4FBD}"/>
              </a:ext>
            </a:extLst>
          </p:cNvPr>
          <p:cNvSpPr txBox="1"/>
          <p:nvPr/>
        </p:nvSpPr>
        <p:spPr>
          <a:xfrm>
            <a:off x="2339023" y="5838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개발팀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758FC-0602-4A6A-B991-91C9AAF8DA7F}"/>
              </a:ext>
            </a:extLst>
          </p:cNvPr>
          <p:cNvSpPr txBox="1"/>
          <p:nvPr/>
        </p:nvSpPr>
        <p:spPr>
          <a:xfrm>
            <a:off x="3746601" y="582778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빌드 팀</a:t>
            </a:r>
            <a:r>
              <a:rPr lang="en-US" altLang="ko-KR" sz="1600" dirty="0"/>
              <a:t>/</a:t>
            </a:r>
            <a:r>
              <a:rPr lang="ko-KR" altLang="en-US" sz="1600" dirty="0"/>
              <a:t>서버</a:t>
            </a:r>
          </a:p>
        </p:txBody>
      </p:sp>
      <p:pic>
        <p:nvPicPr>
          <p:cNvPr id="17" name="Picture 16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0DD4D9FB-339C-49ED-97E3-D6FFA05EFF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8010" y="3268815"/>
            <a:ext cx="695701" cy="592505"/>
          </a:xfrm>
          <a:prstGeom prst="rect">
            <a:avLst/>
          </a:prstGeom>
        </p:spPr>
      </p:pic>
      <p:pic>
        <p:nvPicPr>
          <p:cNvPr id="18" name="Picture 17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030823FE-A46C-46F2-9AF7-49E716625F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8010" y="3996257"/>
            <a:ext cx="695701" cy="592505"/>
          </a:xfrm>
          <a:prstGeom prst="rect">
            <a:avLst/>
          </a:prstGeom>
        </p:spPr>
      </p:pic>
      <p:pic>
        <p:nvPicPr>
          <p:cNvPr id="19" name="Picture 18" descr="A desktop computer monitor sitting on top of a desk&#10;&#10;Description automatically generated">
            <a:extLst>
              <a:ext uri="{FF2B5EF4-FFF2-40B4-BE49-F238E27FC236}">
                <a16:creationId xmlns:a16="http://schemas.microsoft.com/office/drawing/2014/main" id="{780A5FEB-8463-459C-8EDB-6984612529C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68010" y="4697173"/>
            <a:ext cx="695701" cy="592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C0B81E-C22C-497F-AC62-C49D0A6AF88B}"/>
              </a:ext>
            </a:extLst>
          </p:cNvPr>
          <p:cNvSpPr txBox="1"/>
          <p:nvPr/>
        </p:nvSpPr>
        <p:spPr>
          <a:xfrm>
            <a:off x="7572930" y="3395790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External Library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5DAD6-D287-48AA-85EE-687FFCB613CB}"/>
              </a:ext>
            </a:extLst>
          </p:cNvPr>
          <p:cNvSpPr txBox="1"/>
          <p:nvPr/>
        </p:nvSpPr>
        <p:spPr>
          <a:xfrm>
            <a:off x="7572930" y="4114430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External Library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2C4A3-C219-477B-8AC9-F5C7C366EE6C}"/>
              </a:ext>
            </a:extLst>
          </p:cNvPr>
          <p:cNvSpPr txBox="1"/>
          <p:nvPr/>
        </p:nvSpPr>
        <p:spPr>
          <a:xfrm>
            <a:off x="7572930" y="4828095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External Library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E08DB6-4823-4050-9FA5-AC8B3894879D}"/>
              </a:ext>
            </a:extLst>
          </p:cNvPr>
          <p:cNvSpPr txBox="1"/>
          <p:nvPr/>
        </p:nvSpPr>
        <p:spPr>
          <a:xfrm>
            <a:off x="6894465" y="5768310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외부 라이브러리</a:t>
            </a:r>
            <a:endParaRPr lang="ko-KR" altLang="en-US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EDEDD3-174B-4B86-AD83-B0F85E290D6E}"/>
              </a:ext>
            </a:extLst>
          </p:cNvPr>
          <p:cNvCxnSpPr/>
          <p:nvPr/>
        </p:nvCxnSpPr>
        <p:spPr>
          <a:xfrm flipH="1">
            <a:off x="3048000" y="3611595"/>
            <a:ext cx="3329476" cy="38466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B960CB-9447-4C7B-890D-C407B1CF0715}"/>
              </a:ext>
            </a:extLst>
          </p:cNvPr>
          <p:cNvCxnSpPr>
            <a:cxnSpLocks/>
          </p:cNvCxnSpPr>
          <p:nvPr/>
        </p:nvCxnSpPr>
        <p:spPr>
          <a:xfrm flipH="1">
            <a:off x="3048000" y="3611595"/>
            <a:ext cx="3329476" cy="92528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8159DF-4A51-4DF5-8B97-7ABDBC54809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747725" y="3619582"/>
            <a:ext cx="1629752" cy="9905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0004B3-F7A6-4CA6-BDB4-72A89FEE6F9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747726" y="3619439"/>
            <a:ext cx="1622468" cy="164582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68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저장소란</a:t>
            </a:r>
            <a:r>
              <a:rPr lang="en-US" altLang="ko-KR" dirty="0"/>
              <a:t>? 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기존 패키지 저장 및 관리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프로젝트 빌드 레벨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/</a:t>
            </a:r>
            <a:r>
              <a:rPr lang="ko-KR" altLang="en-US" dirty="0"/>
              <a:t>빌드 등</a:t>
            </a:r>
            <a:r>
              <a:rPr lang="en-US" altLang="ko-KR" dirty="0"/>
              <a:t>)</a:t>
            </a:r>
            <a:r>
              <a:rPr lang="ko-KR" altLang="en-US" dirty="0"/>
              <a:t>에서 모든 패키지 저장 및 관리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많은 용량 차지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느린 빌드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라이브러리 버전 관리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의존성 관리 어려움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E362-4849-41EC-9E04-9F11180C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2515-7F14-4693-ADA0-F07B26245A97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6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저장소란</a:t>
            </a:r>
            <a:r>
              <a:rPr lang="en-US" altLang="ko-KR" dirty="0"/>
              <a:t>? (4/5)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소프트웨어 저장소 동작 방식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E362-4849-41EC-9E04-9F11180C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2515-7F14-4693-ADA0-F07B26245A97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F0B359B-BB24-4C9B-AD2B-BAB1BFA3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62" y="2708502"/>
            <a:ext cx="6895809" cy="337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9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저장소란</a:t>
            </a:r>
            <a:r>
              <a:rPr lang="en-US" altLang="ko-KR" dirty="0"/>
              <a:t>? 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소프트웨어 저장소 동작 방식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외부 저장소에서 각 패키지 관리</a:t>
            </a:r>
            <a:r>
              <a:rPr lang="en-US" altLang="ko-KR" sz="2000" dirty="0"/>
              <a:t>/</a:t>
            </a:r>
            <a:r>
              <a:rPr lang="ko-KR" altLang="en-US" sz="2000" dirty="0"/>
              <a:t>빌드 시 각 패키지 다운로드 후 빌드 시작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적은 용량 사용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빠른 프로젝트 체크아웃과 빌드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라이브러리 버전 관리 용이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공유 및 협업 강화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E362-4849-41EC-9E04-9F11180C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2515-7F14-4693-ADA0-F07B26245A97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2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/>
              <a:t>소트프웨어</a:t>
            </a:r>
            <a:r>
              <a:rPr lang="ko-KR" altLang="en-US" sz="3600" dirty="0"/>
              <a:t> 저장소의 종류와 서비스</a:t>
            </a:r>
            <a:endParaRPr lang="en-US" altLang="ko-KR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B860F-524E-45BE-9A84-01D2B22A5AF7}"/>
              </a:ext>
            </a:extLst>
          </p:cNvPr>
          <p:cNvSpPr>
            <a:spLocks noGrp="1"/>
          </p:cNvSpPr>
          <p:nvPr/>
        </p:nvSpPr>
        <p:spPr>
          <a:xfrm>
            <a:off x="831850" y="456247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B458D-3B4A-4562-9F5B-60DEB702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79E4-6792-461D-AD49-E3D611CCCD89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2310D-BA1F-4A93-960B-7C5499F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3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D7929-2BDD-410F-8AA1-364FE5D0518B}"/>
              </a:ext>
            </a:extLst>
          </p:cNvPr>
          <p:cNvSpPr/>
          <p:nvPr/>
        </p:nvSpPr>
        <p:spPr>
          <a:xfrm>
            <a:off x="2151993" y="334229"/>
            <a:ext cx="7888014" cy="49159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본 강의자료는 과학기술정보통신부 및 정보통신기획평가원에서 지원하는 </a:t>
            </a:r>
            <a:r>
              <a:rPr kumimoji="0" lang="en-US" altLang="ko-KR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『</a:t>
            </a:r>
            <a:r>
              <a:rPr kumimoji="0" lang="ko-KR" altLang="en-US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소프트웨어중심대학</a:t>
            </a:r>
            <a:r>
              <a:rPr kumimoji="0" lang="en-US" altLang="ko-KR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』 </a:t>
            </a:r>
            <a:r>
              <a:rPr kumimoji="0" lang="ko-KR" altLang="en-US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사업의 결과물입니다</a:t>
            </a:r>
            <a:r>
              <a:rPr kumimoji="0" lang="en-US" altLang="ko-KR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본 강의자료는 내용은 전재할 수 없으며</a:t>
            </a:r>
            <a:r>
              <a:rPr kumimoji="0" lang="en-US" altLang="ko-KR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인용할 때에는 반드시 과학기술정보통신부와 정보통신기획평가원의 ‘</a:t>
            </a:r>
            <a:r>
              <a:rPr kumimoji="0" lang="ko-KR" altLang="en-US" sz="2800" b="1" i="0" u="none" strike="noStrike" kern="1200" cap="none" spc="0" normalizeH="0" baseline="0" noProof="0" dirty="0" err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소프트웨어중심대학’의</a:t>
            </a:r>
            <a:r>
              <a:rPr kumimoji="0" lang="en-US" altLang="ko-KR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결과물이라는 출처를 밝혀야 합니다</a:t>
            </a:r>
            <a:r>
              <a:rPr kumimoji="0" lang="en-US" altLang="ko-KR" sz="2800" b="1" i="0" u="none" strike="noStrike" kern="1200" cap="none" spc="0" normalizeH="0" baseline="0" noProof="0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prstClr val="black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5C35C-5EFE-447A-B0FB-3C9AE03B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36" y="5521347"/>
            <a:ext cx="4599327" cy="94854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B7895-4013-4AA2-A9F4-78DDF4A7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424C1-6455-443B-85D4-45FF56789613}" type="datetime1">
              <a:rPr lang="en-US" altLang="ko-KR" smtClean="0"/>
              <a:t>10/5/2023</a:t>
            </a:fld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36A72-F771-4E64-934A-364C7EB0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BCA2-41A9-4956-B139-7EE1E7D858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2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저장소의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운영체제 프로그램 패키지 저장소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리눅스 </a:t>
            </a:r>
            <a:r>
              <a:rPr lang="en-US" altLang="ko-KR" dirty="0"/>
              <a:t>: PPA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en-US" altLang="ko-KR" dirty="0" err="1"/>
              <a:t>choco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프로그램 언어 패키지 저장소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Node.js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npm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Python : </a:t>
            </a:r>
            <a:r>
              <a:rPr lang="en-US" altLang="ko-KR" dirty="0" err="1"/>
              <a:t>PyPI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FAE87-0357-4B60-BFAA-CB160541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14AA-98BE-4789-AB31-E61544D2281C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5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 프로그램 패키지 저장소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리눅스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레드헷</a:t>
            </a:r>
            <a:r>
              <a:rPr lang="ko-KR" altLang="en-US" dirty="0"/>
              <a:t> 계열</a:t>
            </a:r>
            <a:r>
              <a:rPr lang="en-US" altLang="ko-KR" dirty="0"/>
              <a:t>(Red Hat/CentOS/Fedora)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패키지 설치 파일 확장자 </a:t>
            </a:r>
            <a:r>
              <a:rPr lang="en-US" altLang="ko-KR" dirty="0"/>
              <a:t>: RPM (*.rpm)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설치 방법 </a:t>
            </a:r>
            <a:r>
              <a:rPr lang="en-US" altLang="ko-KR" dirty="0"/>
              <a:t>: yum install [</a:t>
            </a:r>
            <a:r>
              <a:rPr lang="ko-KR" altLang="en-US" dirty="0"/>
              <a:t>패키지 명</a:t>
            </a:r>
            <a:r>
              <a:rPr lang="en-US" altLang="ko-KR" dirty="0"/>
              <a:t>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데비안</a:t>
            </a:r>
            <a:r>
              <a:rPr lang="ko-KR" altLang="en-US" dirty="0"/>
              <a:t> 계열</a:t>
            </a:r>
            <a:r>
              <a:rPr lang="en-US" altLang="ko-KR" dirty="0"/>
              <a:t>(Mint/Ubuntu/Kali)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패키지 설치 파일 확장자 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(*.deb)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설치 방법 </a:t>
            </a:r>
            <a:r>
              <a:rPr lang="en-US" altLang="ko-KR" dirty="0"/>
              <a:t>: apt-get install [</a:t>
            </a:r>
            <a:r>
              <a:rPr lang="ko-KR" altLang="en-US" dirty="0"/>
              <a:t>패키지 명</a:t>
            </a:r>
            <a:r>
              <a:rPr lang="en-US" altLang="ko-KR" dirty="0"/>
              <a:t>]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Red Hat | 오픈 소스의 리더">
            <a:extLst>
              <a:ext uri="{FF2B5EF4-FFF2-40B4-BE49-F238E27FC236}">
                <a16:creationId xmlns:a16="http://schemas.microsoft.com/office/drawing/2014/main" id="{279B4DCA-5686-4DA3-8EC0-F986EA5F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573" y="2018446"/>
            <a:ext cx="3106615" cy="17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B0C74B5-FFAA-41FA-9577-E973C414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20" y="4226922"/>
            <a:ext cx="1623380" cy="214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349E1-CC3A-4B50-9911-9EFE8708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977A-5E90-40E2-AAEC-CFD03C1A815B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운영체제 프로그램 패키지 저장소 </a:t>
            </a:r>
            <a:r>
              <a:rPr lang="en-US" altLang="ko-KR" dirty="0"/>
              <a:t>(2/2)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윈도우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패키지 설치 파일 확장자 </a:t>
            </a:r>
            <a:r>
              <a:rPr lang="en-US" altLang="ko-KR" dirty="0"/>
              <a:t>: EXE (*.exe)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명령어를 통한 프로그램 설치 </a:t>
            </a:r>
            <a:r>
              <a:rPr lang="en-US" altLang="ko-KR" dirty="0"/>
              <a:t>(Choco)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ex) </a:t>
            </a:r>
            <a:r>
              <a:rPr lang="en-US" altLang="ko-KR" dirty="0" err="1"/>
              <a:t>choco</a:t>
            </a:r>
            <a:r>
              <a:rPr lang="en-US" altLang="ko-KR" dirty="0"/>
              <a:t> install </a:t>
            </a:r>
            <a:r>
              <a:rPr lang="en-US" altLang="ko-KR" dirty="0" err="1"/>
              <a:t>googlechrome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크롬 설치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22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83007-C1F7-43FB-8C2D-37B9E2FD7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4" r="14013"/>
          <a:stretch/>
        </p:blipFill>
        <p:spPr>
          <a:xfrm>
            <a:off x="6880734" y="2322223"/>
            <a:ext cx="5153004" cy="335814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79997-9359-4A00-AA08-39D17F25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FB44-3388-4EC5-A764-5CF8D629D341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0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프로그램 언어 패키지 저장소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Node.js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npm</a:t>
            </a:r>
            <a:r>
              <a:rPr lang="en-US" altLang="ko-KR" dirty="0"/>
              <a:t>(</a:t>
            </a:r>
            <a:r>
              <a:rPr lang="en-US" dirty="0"/>
              <a:t>node package manager)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 </a:t>
            </a:r>
            <a:r>
              <a:rPr lang="en-US" altLang="ko-KR" dirty="0"/>
              <a:t>Node.js</a:t>
            </a:r>
            <a:r>
              <a:rPr lang="ko-KR" altLang="en-US" dirty="0"/>
              <a:t>에서 사용할 수 있는 모듈들을 </a:t>
            </a:r>
            <a:r>
              <a:rPr lang="ko-KR" altLang="en-US" dirty="0" err="1"/>
              <a:t>패키지화하여</a:t>
            </a:r>
            <a:r>
              <a:rPr lang="ko-KR" altLang="en-US" dirty="0"/>
              <a:t> 모아둔 저장소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자신이 작성한 패키지를 공개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필요한 패키지를 검색하여 재사용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Python 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PyPI</a:t>
            </a:r>
            <a:r>
              <a:rPr lang="en-US" altLang="ko-KR" dirty="0"/>
              <a:t>(</a:t>
            </a:r>
            <a:r>
              <a:rPr lang="en-US" dirty="0"/>
              <a:t>Python Package Index)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에서 사용할 수 있는 모듈들을 </a:t>
            </a:r>
            <a:r>
              <a:rPr lang="ko-KR" altLang="en-US" dirty="0" err="1"/>
              <a:t>패키지화하여</a:t>
            </a:r>
            <a:r>
              <a:rPr lang="ko-KR" altLang="en-US" dirty="0"/>
              <a:t> 모아둔 저장소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자신이 작성한 패키지를 공개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필요한 패키지를 검색하여 재사용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294A407-B92C-4EF0-AEE8-C02E5723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89907"/>
            <a:ext cx="2913959" cy="113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0D00EE2-47A1-41E4-9F57-D16D627CB6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1600" y="4405313"/>
            <a:ext cx="2362200" cy="177165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B2325-B964-45FE-A0E0-FBF52857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23DF8-2EA4-47BE-BD16-9A5336615244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Visual SVN</a:t>
            </a:r>
            <a:r>
              <a:rPr lang="ko-KR" altLang="en-US" sz="3600" dirty="0"/>
              <a:t> </a:t>
            </a:r>
            <a:r>
              <a:rPr lang="en-US" altLang="ko-KR" sz="3600" dirty="0"/>
              <a:t>Server </a:t>
            </a:r>
            <a:r>
              <a:rPr lang="ko-KR" altLang="en-US" sz="3600" dirty="0"/>
              <a:t>구축 및 환경 설정 </a:t>
            </a:r>
            <a:r>
              <a:rPr lang="en-US" altLang="ko-KR" sz="3600" dirty="0"/>
              <a:t>(</a:t>
            </a:r>
            <a:r>
              <a:rPr lang="ko-KR" altLang="en-US" sz="3600" dirty="0"/>
              <a:t>실습 </a:t>
            </a:r>
            <a:r>
              <a:rPr lang="en-US" altLang="ko-KR" sz="3600" dirty="0"/>
              <a:t>1)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559AB-E0CD-4DC3-AFC9-E3F3244563C4}"/>
              </a:ext>
            </a:extLst>
          </p:cNvPr>
          <p:cNvSpPr>
            <a:spLocks noGrp="1"/>
          </p:cNvSpPr>
          <p:nvPr/>
        </p:nvSpPr>
        <p:spPr>
          <a:xfrm>
            <a:off x="831850" y="456247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4</a:t>
            </a:r>
            <a:r>
              <a:rPr lang="ko-KR" altLang="en-US" dirty="0"/>
              <a:t>장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252EE-1D2D-4B88-8EE4-DAE9D5E5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EFED-2405-4303-B065-2B617C98C4B7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A49F3-7B20-45A4-B79A-6ACC452B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C9A699-9928-6A6A-34F6-C3FED1C2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6"/>
          <a:stretch/>
        </p:blipFill>
        <p:spPr>
          <a:xfrm>
            <a:off x="1222660" y="2631993"/>
            <a:ext cx="9140540" cy="3615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설치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SVN Server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A0D35-1C59-45D7-A282-953DBFD0A5FC}"/>
              </a:ext>
            </a:extLst>
          </p:cNvPr>
          <p:cNvSpPr txBox="1"/>
          <p:nvPr/>
        </p:nvSpPr>
        <p:spPr>
          <a:xfrm>
            <a:off x="3558541" y="6356350"/>
            <a:ext cx="507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Link : </a:t>
            </a:r>
            <a:r>
              <a:rPr lang="en-US" altLang="ko-KR" dirty="0">
                <a:hlinkClick r:id="rId4"/>
              </a:rPr>
              <a:t>https://www.visualsvn.com/server/download/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40D12F-69CD-4D48-BAB9-40BDE8CBBEEB}"/>
              </a:ext>
            </a:extLst>
          </p:cNvPr>
          <p:cNvSpPr/>
          <p:nvPr/>
        </p:nvSpPr>
        <p:spPr>
          <a:xfrm>
            <a:off x="3673642" y="4908884"/>
            <a:ext cx="5534526" cy="59355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842182-AEED-44EE-B2E8-DD23A1EBE45B}"/>
              </a:ext>
            </a:extLst>
          </p:cNvPr>
          <p:cNvCxnSpPr>
            <a:cxnSpLocks/>
            <a:stCxn id="11" idx="0"/>
            <a:endCxn id="15" idx="1"/>
          </p:cNvCxnSpPr>
          <p:nvPr/>
        </p:nvCxnSpPr>
        <p:spPr>
          <a:xfrm flipV="1">
            <a:off x="6440905" y="3762338"/>
            <a:ext cx="745156" cy="1146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D10A21-EF85-41FA-8495-E3102F67E35C}"/>
              </a:ext>
            </a:extLst>
          </p:cNvPr>
          <p:cNvSpPr/>
          <p:nvPr/>
        </p:nvSpPr>
        <p:spPr>
          <a:xfrm>
            <a:off x="7186061" y="3305138"/>
            <a:ext cx="28490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 컴퓨터  환경에 따라 다운로드 선택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3BED42-7933-414F-9FAD-59D69425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4BFC-A708-4A81-8ED9-AB746DEFCC4E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8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설치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Visual SVN Server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26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B7A70E-31CA-4C22-BC37-0A9D29C4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9BAFA-1FB6-4814-87A8-F0FBA3497EE0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2A4AA-A615-93BB-6323-5839B5839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33" y="2579967"/>
            <a:ext cx="4715533" cy="36866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C9AB11-F557-179F-EACC-34FDAF04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33" y="2579966"/>
            <a:ext cx="4715533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26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저장소 생성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258D88-A91C-42E4-8680-824074282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324" b="52888"/>
          <a:stretch/>
        </p:blipFill>
        <p:spPr>
          <a:xfrm>
            <a:off x="388088" y="1827998"/>
            <a:ext cx="5528241" cy="3749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27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6E7890-5677-477D-8A79-66F2A0C8A4BF}"/>
              </a:ext>
            </a:extLst>
          </p:cNvPr>
          <p:cNvSpPr/>
          <p:nvPr/>
        </p:nvSpPr>
        <p:spPr>
          <a:xfrm>
            <a:off x="575175" y="2902645"/>
            <a:ext cx="996450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2B5ADE-8E78-4C3A-9667-478B0155CB03}"/>
              </a:ext>
            </a:extLst>
          </p:cNvPr>
          <p:cNvSpPr/>
          <p:nvPr/>
        </p:nvSpPr>
        <p:spPr>
          <a:xfrm>
            <a:off x="1402948" y="2302521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우클릭</a:t>
            </a:r>
            <a:endParaRPr lang="ko-KR" altLang="en-US" sz="12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EB8969-8220-4D29-B062-4EF829FD6AC8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1073400" y="2410079"/>
            <a:ext cx="329548" cy="492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3357080-5386-45B3-8E1F-293B4149C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821" b="45701"/>
          <a:stretch/>
        </p:blipFill>
        <p:spPr>
          <a:xfrm>
            <a:off x="6316922" y="1877556"/>
            <a:ext cx="5036878" cy="3749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E6B7F8-D2E3-41ED-B286-AA5E7B131C5A}"/>
              </a:ext>
            </a:extLst>
          </p:cNvPr>
          <p:cNvSpPr/>
          <p:nvPr/>
        </p:nvSpPr>
        <p:spPr>
          <a:xfrm>
            <a:off x="7046862" y="2902645"/>
            <a:ext cx="2154287" cy="266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997689-AAD7-48B1-8372-F2685BF84794}"/>
              </a:ext>
            </a:extLst>
          </p:cNvPr>
          <p:cNvSpPr/>
          <p:nvPr/>
        </p:nvSpPr>
        <p:spPr>
          <a:xfrm>
            <a:off x="7557004" y="2225520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43F5A8-4B5D-438F-A6C8-1DC6CBFF9D2D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7951640" y="2440635"/>
            <a:ext cx="172366" cy="462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E085-1D15-4738-A0F4-C0A8807E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EE17-552E-4191-969F-C42856659335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3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3BC1CA1-8BA7-4A94-BA13-F75C01EA6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99" b="49508"/>
          <a:stretch/>
        </p:blipFill>
        <p:spPr>
          <a:xfrm>
            <a:off x="408410" y="1972996"/>
            <a:ext cx="5599484" cy="39965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저장소 생성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28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6E7890-5677-477D-8A79-66F2A0C8A4BF}"/>
              </a:ext>
            </a:extLst>
          </p:cNvPr>
          <p:cNvSpPr/>
          <p:nvPr/>
        </p:nvSpPr>
        <p:spPr>
          <a:xfrm>
            <a:off x="1242108" y="3213885"/>
            <a:ext cx="2472642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2B5ADE-8E78-4C3A-9667-478B0155CB03}"/>
              </a:ext>
            </a:extLst>
          </p:cNvPr>
          <p:cNvSpPr/>
          <p:nvPr/>
        </p:nvSpPr>
        <p:spPr>
          <a:xfrm>
            <a:off x="1752249" y="2536760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EB8969-8220-4D29-B062-4EF829FD6AC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2146885" y="2751875"/>
            <a:ext cx="331544" cy="462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617B808-79C3-4080-9EF9-4AD8CE34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401" y="1939307"/>
            <a:ext cx="5594080" cy="43833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E1EFEA-8464-410B-9232-0E3F0DFB366C}"/>
              </a:ext>
            </a:extLst>
          </p:cNvPr>
          <p:cNvSpPr/>
          <p:nvPr/>
        </p:nvSpPr>
        <p:spPr>
          <a:xfrm>
            <a:off x="9596386" y="5969568"/>
            <a:ext cx="952901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86AE0-F61A-4A6E-B4D9-33F9D82A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63906-C847-4462-9736-96A3DD6449CE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저장소 생성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CA946F-FCA3-4B4E-AE98-A67C97129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172" y="1864144"/>
            <a:ext cx="5493451" cy="43187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29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E4A81C-B208-4826-97BD-6C42D494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22" y="1864145"/>
            <a:ext cx="5477857" cy="43187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B0C8A7-4C85-4962-B790-F99210818AB0}"/>
              </a:ext>
            </a:extLst>
          </p:cNvPr>
          <p:cNvSpPr/>
          <p:nvPr/>
        </p:nvSpPr>
        <p:spPr>
          <a:xfrm>
            <a:off x="6394385" y="3491998"/>
            <a:ext cx="4539916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24C0D-34F0-4022-A9B9-980F3E06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1913-7C05-483B-8879-137D51D5F247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2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8B6D1-C665-44D4-A5FC-0137D6C3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C7BCFB-21B8-4E36-8E5B-E082A1FDB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소프트웨어 소스 관리 시스템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소프트웨어 저장소란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소프트웨어 저장소의 종류와 서비스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운영체제별 프로그램 패키지 저장소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 언어 패키지 저장소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상용 </a:t>
            </a:r>
            <a:r>
              <a:rPr lang="en-US" altLang="ko-KR" dirty="0"/>
              <a:t>SVN </a:t>
            </a:r>
            <a:r>
              <a:rPr lang="ko-KR" altLang="en-US" dirty="0"/>
              <a:t>서버 및 클라이언트를 활용하여 저장소 개설 및 코드 업로드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저장소 생성 및 임의의 파일 </a:t>
            </a:r>
            <a:r>
              <a:rPr lang="ko-KR" altLang="en-US" dirty="0" err="1"/>
              <a:t>커밋</a:t>
            </a:r>
            <a:r>
              <a:rPr lang="ko-KR" altLang="en-US" dirty="0"/>
              <a:t> 후 결과 확인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75BDA7-0151-4057-B2B9-47C95765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0873A-6E65-4CD3-9DDE-B901D922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D513-3F55-4D20-8265-17E8A4DD9DC7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8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저장소 생성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7656CD-8C9A-42A2-A9B1-68D328ACC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592" y="2002921"/>
            <a:ext cx="5542317" cy="43534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30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CE917-BCF7-467E-A715-4F7A7AAB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989" y="2002921"/>
            <a:ext cx="5542317" cy="43851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A7637-E867-491A-A862-DC4E9693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72F2-8A32-43B3-A7BF-2C8E9BF08120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09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92CC1-67AD-44F7-8471-85DB8D80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저장소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F71DF-773E-4EE3-BA32-BC575C63E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branches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실험적인 작업을 진행하는 폴더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유지보수</a:t>
            </a:r>
            <a:r>
              <a:rPr lang="en-US" altLang="ko-KR" dirty="0"/>
              <a:t>, </a:t>
            </a:r>
            <a:r>
              <a:rPr lang="ko-KR" altLang="en-US" dirty="0"/>
              <a:t>차기 버전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tags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릴리즈된</a:t>
            </a:r>
            <a:r>
              <a:rPr lang="ko-KR" altLang="en-US" dirty="0"/>
              <a:t> 소스를 관리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버전 보관을 위한 폴더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trunk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주 개발 작업을 진행하는 폴더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42E76-EDFD-4CA2-BAFA-86F594D4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B18F1-6C81-4091-A6AD-0466E294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6" y="1964987"/>
            <a:ext cx="5849009" cy="370476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B0AEEC-5155-40D5-8B14-E9EE95E2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D8EB-96F6-47F3-91BC-3C609958338E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72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사용자 계정 만들기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32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A8604-7A1C-4673-A470-65D5F67E2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51" b="48151"/>
          <a:stretch/>
        </p:blipFill>
        <p:spPr>
          <a:xfrm>
            <a:off x="460189" y="1793766"/>
            <a:ext cx="5114496" cy="41212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967AE4-38DE-4772-8852-0A7D9BF8825C}"/>
              </a:ext>
            </a:extLst>
          </p:cNvPr>
          <p:cNvSpPr/>
          <p:nvPr/>
        </p:nvSpPr>
        <p:spPr>
          <a:xfrm>
            <a:off x="697817" y="3293792"/>
            <a:ext cx="630921" cy="235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852A59-14B0-4D6E-A695-EB12FCB67EBE}"/>
              </a:ext>
            </a:extLst>
          </p:cNvPr>
          <p:cNvSpPr/>
          <p:nvPr/>
        </p:nvSpPr>
        <p:spPr>
          <a:xfrm>
            <a:off x="1525590" y="2722244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우클릭</a:t>
            </a:r>
            <a:endParaRPr lang="ko-KR" altLang="en-US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D66D2A-27DE-49B0-A5FB-4BD995396821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1013278" y="2829802"/>
            <a:ext cx="512312" cy="463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748283D-837E-4D0A-84B3-4339E13CF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715" b="46212"/>
          <a:stretch/>
        </p:blipFill>
        <p:spPr>
          <a:xfrm>
            <a:off x="6288256" y="1793767"/>
            <a:ext cx="5592590" cy="41212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12360-3F3B-4DA8-86E2-70D18E8789EE}"/>
              </a:ext>
            </a:extLst>
          </p:cNvPr>
          <p:cNvSpPr/>
          <p:nvPr/>
        </p:nvSpPr>
        <p:spPr>
          <a:xfrm>
            <a:off x="6905625" y="3350018"/>
            <a:ext cx="1938338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29AC37-D240-47A3-9B0C-155787A368C7}"/>
              </a:ext>
            </a:extLst>
          </p:cNvPr>
          <p:cNvSpPr/>
          <p:nvPr/>
        </p:nvSpPr>
        <p:spPr>
          <a:xfrm>
            <a:off x="7081740" y="2644317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1E5D275-D64A-40D2-A0E4-240005E46174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7476376" y="2859432"/>
            <a:ext cx="398418" cy="4905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329F2-429E-4C52-8865-1F4E8BFA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2698-76CD-45A0-88C0-DAE388459B9A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13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사용자 계정 만들기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User Name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 계정 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Password	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비밀번호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Confirm Password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비밀번호 체크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2E37C-3FF8-4590-A4FF-FE7F151C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260" y="1681012"/>
            <a:ext cx="5871928" cy="481186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2C9DA-78FC-4E74-82F4-0DAFC638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9EBD-C35E-4056-9D8F-0279EAD418C0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CE72B6-413F-4D2A-8BC9-43C1D4654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07" b="47366"/>
          <a:stretch/>
        </p:blipFill>
        <p:spPr>
          <a:xfrm>
            <a:off x="257174" y="2243750"/>
            <a:ext cx="5554537" cy="40011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976AD1-2741-845D-9FBF-7346569A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90" y="2251414"/>
            <a:ext cx="6773220" cy="36581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유저 그룹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59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동일한 프로젝트 수행하는 유저 그룹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34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9543AF-9237-4721-B6CF-A297B5A8E78D}"/>
              </a:ext>
            </a:extLst>
          </p:cNvPr>
          <p:cNvSpPr/>
          <p:nvPr/>
        </p:nvSpPr>
        <p:spPr>
          <a:xfrm>
            <a:off x="491435" y="3864275"/>
            <a:ext cx="686354" cy="202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03B903-5FBC-41B7-A5D2-01ABAA8491A4}"/>
              </a:ext>
            </a:extLst>
          </p:cNvPr>
          <p:cNvSpPr/>
          <p:nvPr/>
        </p:nvSpPr>
        <p:spPr>
          <a:xfrm>
            <a:off x="1319207" y="3264152"/>
            <a:ext cx="903121" cy="19439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1. </a:t>
            </a:r>
            <a:r>
              <a:rPr lang="ko-KR" altLang="en-US" sz="1200" dirty="0" err="1"/>
              <a:t>우클릭</a:t>
            </a:r>
            <a:endParaRPr lang="ko-KR" altLang="en-US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EE482F-2B3F-477B-8A31-A88D54E5971D}"/>
              </a:ext>
            </a:extLst>
          </p:cNvPr>
          <p:cNvCxnSpPr>
            <a:cxnSpLocks/>
            <a:stCxn id="6" idx="0"/>
            <a:endCxn id="7" idx="1"/>
          </p:cNvCxnSpPr>
          <p:nvPr/>
        </p:nvCxnSpPr>
        <p:spPr>
          <a:xfrm flipV="1">
            <a:off x="834612" y="3361350"/>
            <a:ext cx="484595" cy="5029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0E024D-85BB-4DED-8F69-FC3EDB10A881}"/>
              </a:ext>
            </a:extLst>
          </p:cNvPr>
          <p:cNvSpPr/>
          <p:nvPr/>
        </p:nvSpPr>
        <p:spPr>
          <a:xfrm>
            <a:off x="1177790" y="3980849"/>
            <a:ext cx="1822583" cy="17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8EA08B-CBDC-4A0B-A59E-8CBC1DA8B025}"/>
              </a:ext>
            </a:extLst>
          </p:cNvPr>
          <p:cNvSpPr/>
          <p:nvPr/>
        </p:nvSpPr>
        <p:spPr>
          <a:xfrm>
            <a:off x="3359870" y="4194320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클릭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5F6434-992F-4C0B-B4D4-B95DE0C0DDA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000373" y="4066975"/>
            <a:ext cx="359497" cy="234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579506-82A7-4601-BEDE-4D66209D63EF}"/>
              </a:ext>
            </a:extLst>
          </p:cNvPr>
          <p:cNvSpPr/>
          <p:nvPr/>
        </p:nvSpPr>
        <p:spPr>
          <a:xfrm>
            <a:off x="8671034" y="4983660"/>
            <a:ext cx="768073" cy="266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8EEF86-21A4-4C59-88D7-7F32A4689220}"/>
              </a:ext>
            </a:extLst>
          </p:cNvPr>
          <p:cNvSpPr/>
          <p:nvPr/>
        </p:nvSpPr>
        <p:spPr>
          <a:xfrm>
            <a:off x="8405644" y="5682604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2. </a:t>
            </a:r>
            <a:r>
              <a:rPr lang="ko-KR" altLang="en-US" sz="1200" dirty="0"/>
              <a:t>유저 추가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1C2209-50ED-45F0-A266-2AE9D1DD1384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V="1">
            <a:off x="8924330" y="5249917"/>
            <a:ext cx="130741" cy="4326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C8183F-2271-456B-9231-D6355C4A5FEA}"/>
              </a:ext>
            </a:extLst>
          </p:cNvPr>
          <p:cNvSpPr/>
          <p:nvPr/>
        </p:nvSpPr>
        <p:spPr>
          <a:xfrm>
            <a:off x="9643974" y="2690638"/>
            <a:ext cx="2227459" cy="257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EFF2E0B-B848-45BA-97B8-C837E9400B8F}"/>
              </a:ext>
            </a:extLst>
          </p:cNvPr>
          <p:cNvSpPr/>
          <p:nvPr/>
        </p:nvSpPr>
        <p:spPr>
          <a:xfrm>
            <a:off x="10023422" y="1976847"/>
            <a:ext cx="1109663" cy="23386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1. </a:t>
            </a:r>
            <a:r>
              <a:rPr lang="ko-KR" altLang="en-US" sz="1200" dirty="0"/>
              <a:t>그룹 이름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71554D-89FA-40B8-83A2-2BB5D6074209}"/>
              </a:ext>
            </a:extLst>
          </p:cNvPr>
          <p:cNvCxnSpPr>
            <a:cxnSpLocks/>
            <a:stCxn id="32" idx="0"/>
            <a:endCxn id="34" idx="2"/>
          </p:cNvCxnSpPr>
          <p:nvPr/>
        </p:nvCxnSpPr>
        <p:spPr>
          <a:xfrm flipH="1" flipV="1">
            <a:off x="10578254" y="2210709"/>
            <a:ext cx="179450" cy="4799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A5CB5E2-C3C2-4AB3-B6B4-2C00C1C5A3F0}"/>
              </a:ext>
            </a:extLst>
          </p:cNvPr>
          <p:cNvSpPr/>
          <p:nvPr/>
        </p:nvSpPr>
        <p:spPr>
          <a:xfrm>
            <a:off x="5401665" y="2901831"/>
            <a:ext cx="352749" cy="203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0CCF61C-005F-4DB3-BA17-6939DE1EDA02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>
            <a:off x="5578040" y="3105807"/>
            <a:ext cx="1041672" cy="5252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01B81A1-8B34-49F6-B2E3-C21EDA9E2556}"/>
              </a:ext>
            </a:extLst>
          </p:cNvPr>
          <p:cNvSpPr/>
          <p:nvPr/>
        </p:nvSpPr>
        <p:spPr>
          <a:xfrm>
            <a:off x="6075633" y="3631048"/>
            <a:ext cx="1088157" cy="18124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3. </a:t>
            </a:r>
            <a:r>
              <a:rPr lang="ko-KR" altLang="en-US" sz="1200" dirty="0"/>
              <a:t>유저 선택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47114D-C010-443D-AF2E-554D17416A5A}"/>
              </a:ext>
            </a:extLst>
          </p:cNvPr>
          <p:cNvSpPr/>
          <p:nvPr/>
        </p:nvSpPr>
        <p:spPr>
          <a:xfrm>
            <a:off x="10318899" y="5502167"/>
            <a:ext cx="795791" cy="250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8E5F65F-91EE-426E-BF70-003DCE9A69B5}"/>
              </a:ext>
            </a:extLst>
          </p:cNvPr>
          <p:cNvCxnSpPr>
            <a:cxnSpLocks/>
          </p:cNvCxnSpPr>
          <p:nvPr/>
        </p:nvCxnSpPr>
        <p:spPr>
          <a:xfrm rot="20700000" flipV="1">
            <a:off x="10648190" y="5269112"/>
            <a:ext cx="272198" cy="2227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F2F7307-ECF0-4614-88E0-4649AE1F38CF}"/>
              </a:ext>
            </a:extLst>
          </p:cNvPr>
          <p:cNvSpPr/>
          <p:nvPr/>
        </p:nvSpPr>
        <p:spPr>
          <a:xfrm>
            <a:off x="10356999" y="4997062"/>
            <a:ext cx="1059857" cy="24062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4. </a:t>
            </a:r>
            <a:r>
              <a:rPr lang="ko-KR" altLang="en-US" sz="1200" dirty="0"/>
              <a:t>설정 완료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70BFE9-0AA2-4E86-83F6-78737BD1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429D-7F14-485F-B58B-00DC01689455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38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67922-91E3-4C21-AB76-931EE672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SVN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저장소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A25C4-20D2-41EF-9F14-67F284F8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저장소 별 권한을 통해 접근 제어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8A545-449C-4046-9A02-783C627B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C7CCC-7E82-462C-9685-972ADAC8A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82" b="20837"/>
          <a:stretch/>
        </p:blipFill>
        <p:spPr>
          <a:xfrm>
            <a:off x="190651" y="2141537"/>
            <a:ext cx="5364668" cy="4351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690837-092D-4456-8FB3-E29CC39C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927" y="2141537"/>
            <a:ext cx="6261422" cy="43245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1869D4-E295-4020-9B3B-5E8798E38C99}"/>
              </a:ext>
            </a:extLst>
          </p:cNvPr>
          <p:cNvSpPr/>
          <p:nvPr/>
        </p:nvSpPr>
        <p:spPr>
          <a:xfrm>
            <a:off x="1320665" y="3766536"/>
            <a:ext cx="1822583" cy="17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2D5658-F28A-462F-B8E9-0C171664B0CA}"/>
              </a:ext>
            </a:extLst>
          </p:cNvPr>
          <p:cNvSpPr/>
          <p:nvPr/>
        </p:nvSpPr>
        <p:spPr>
          <a:xfrm>
            <a:off x="3502745" y="3980007"/>
            <a:ext cx="789271" cy="2151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4EE663-070F-4EE7-A1A7-A872ED96742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143248" y="3852662"/>
            <a:ext cx="359497" cy="234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6D1A8-2D2C-406B-9498-A756AA1996B4}"/>
              </a:ext>
            </a:extLst>
          </p:cNvPr>
          <p:cNvSpPr/>
          <p:nvPr/>
        </p:nvSpPr>
        <p:spPr>
          <a:xfrm>
            <a:off x="8870638" y="5172849"/>
            <a:ext cx="773425" cy="532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0840A8-ADFD-491E-AB59-50ABF4343890}"/>
              </a:ext>
            </a:extLst>
          </p:cNvPr>
          <p:cNvSpPr/>
          <p:nvPr/>
        </p:nvSpPr>
        <p:spPr>
          <a:xfrm>
            <a:off x="10186988" y="5073093"/>
            <a:ext cx="1628326" cy="63209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200" dirty="0"/>
              <a:t>접근 금지</a:t>
            </a:r>
            <a:endParaRPr lang="en-US" altLang="ko-KR" sz="1200" dirty="0"/>
          </a:p>
          <a:p>
            <a:pPr marL="228600" indent="-228600" algn="ctr">
              <a:buAutoNum type="arabicPeriod"/>
            </a:pPr>
            <a:r>
              <a:rPr lang="ko-KR" altLang="en-US" sz="1200" dirty="0"/>
              <a:t>읽기 허용</a:t>
            </a:r>
            <a:endParaRPr lang="en-US" altLang="ko-KR" sz="1200" dirty="0"/>
          </a:p>
          <a:p>
            <a:pPr marL="228600" indent="-228600" algn="ctr">
              <a:buAutoNum type="arabicPeriod"/>
            </a:pPr>
            <a:r>
              <a:rPr lang="ko-KR" altLang="en-US" sz="1200" dirty="0"/>
              <a:t>읽기</a:t>
            </a:r>
            <a:r>
              <a:rPr lang="en-US" altLang="ko-KR" sz="1200" dirty="0"/>
              <a:t>/</a:t>
            </a:r>
            <a:r>
              <a:rPr lang="ko-KR" altLang="en-US" sz="1200" dirty="0"/>
              <a:t>쓰기 허용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15631B-8ED4-4124-880E-DE329DEF749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609970" y="5389139"/>
            <a:ext cx="577018" cy="615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9F0B51-DA56-4E08-94A6-9841472EECAF}"/>
              </a:ext>
            </a:extLst>
          </p:cNvPr>
          <p:cNvSpPr/>
          <p:nvPr/>
        </p:nvSpPr>
        <p:spPr>
          <a:xfrm>
            <a:off x="8870638" y="2796909"/>
            <a:ext cx="2944676" cy="632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623827-26A0-4FBC-ACA9-9159D0045E17}"/>
              </a:ext>
            </a:extLst>
          </p:cNvPr>
          <p:cNvSpPr/>
          <p:nvPr/>
        </p:nvSpPr>
        <p:spPr>
          <a:xfrm>
            <a:off x="8486774" y="2107713"/>
            <a:ext cx="2635969" cy="39627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저장소 권한이 설정 된 그룹 리스트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96C823-1FD2-405E-8409-37DB0D8E60FB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9804759" y="2503987"/>
            <a:ext cx="538217" cy="2929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07E4-94BD-46EB-B7AB-C36F73EFDCD8}"/>
              </a:ext>
            </a:extLst>
          </p:cNvPr>
          <p:cNvSpPr/>
          <p:nvPr/>
        </p:nvSpPr>
        <p:spPr>
          <a:xfrm>
            <a:off x="5841100" y="2796909"/>
            <a:ext cx="2483718" cy="1304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EA40C1-BE68-48A9-B45B-EEE367CED8E5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6912769" y="4101127"/>
            <a:ext cx="170190" cy="4045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11C4667-AFDC-4A18-84B1-A8B6FFBD76DB}"/>
              </a:ext>
            </a:extLst>
          </p:cNvPr>
          <p:cNvSpPr/>
          <p:nvPr/>
        </p:nvSpPr>
        <p:spPr>
          <a:xfrm>
            <a:off x="6096000" y="4505666"/>
            <a:ext cx="1633538" cy="25083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그룹 또는 유저 선택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7124F2-74D2-4BD2-9018-F045419689FC}"/>
              </a:ext>
            </a:extLst>
          </p:cNvPr>
          <p:cNvSpPr/>
          <p:nvPr/>
        </p:nvSpPr>
        <p:spPr>
          <a:xfrm>
            <a:off x="9751314" y="6153865"/>
            <a:ext cx="664973" cy="23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A36A0D-DD89-48E3-8251-B2271ED11FDF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flipH="1" flipV="1">
            <a:off x="9048225" y="6251941"/>
            <a:ext cx="703089" cy="188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520A91-243D-41FA-A0B6-83A2F998C62C}"/>
              </a:ext>
            </a:extLst>
          </p:cNvPr>
          <p:cNvSpPr/>
          <p:nvPr/>
        </p:nvSpPr>
        <p:spPr>
          <a:xfrm>
            <a:off x="7988368" y="6131631"/>
            <a:ext cx="1059857" cy="24062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완료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409963-051F-400A-B812-DFF12908A58C}"/>
              </a:ext>
            </a:extLst>
          </p:cNvPr>
          <p:cNvSpPr/>
          <p:nvPr/>
        </p:nvSpPr>
        <p:spPr>
          <a:xfrm>
            <a:off x="10463615" y="4539884"/>
            <a:ext cx="664973" cy="23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79C7CB7-7FC0-4C2E-A469-A3A7D2341D71}"/>
              </a:ext>
            </a:extLst>
          </p:cNvPr>
          <p:cNvCxnSpPr>
            <a:cxnSpLocks/>
            <a:stCxn id="47" idx="1"/>
            <a:endCxn id="49" idx="3"/>
          </p:cNvCxnSpPr>
          <p:nvPr/>
        </p:nvCxnSpPr>
        <p:spPr>
          <a:xfrm flipH="1" flipV="1">
            <a:off x="9760526" y="4637960"/>
            <a:ext cx="703089" cy="188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EB1EC6C-395D-4FB6-9179-895028262ECA}"/>
              </a:ext>
            </a:extLst>
          </p:cNvPr>
          <p:cNvSpPr/>
          <p:nvPr/>
        </p:nvSpPr>
        <p:spPr>
          <a:xfrm>
            <a:off x="8700669" y="4517650"/>
            <a:ext cx="1059857" cy="24062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추가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1A7C8-F109-4F79-B2B3-BC8C8537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7034-B25D-4DF5-A05A-1226C5690301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3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SVN 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(Tortoise SVN) </a:t>
            </a:r>
            <a:r>
              <a:rPr lang="ko-KR" altLang="en-US" sz="3600" dirty="0"/>
              <a:t>설치 및 환경 설정 </a:t>
            </a:r>
            <a:r>
              <a:rPr lang="en-US" altLang="ko-KR" sz="3600" dirty="0"/>
              <a:t>(</a:t>
            </a:r>
            <a:r>
              <a:rPr lang="ko-KR" altLang="en-US" sz="3600" dirty="0"/>
              <a:t>실습 </a:t>
            </a:r>
            <a:r>
              <a:rPr lang="en-US" altLang="ko-KR" sz="3600" dirty="0"/>
              <a:t>2)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D6DAA-4F4E-49ED-9FE8-2CCE308AD027}"/>
              </a:ext>
            </a:extLst>
          </p:cNvPr>
          <p:cNvSpPr>
            <a:spLocks noGrp="1"/>
          </p:cNvSpPr>
          <p:nvPr/>
        </p:nvSpPr>
        <p:spPr>
          <a:xfrm>
            <a:off x="831850" y="456247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</a:t>
            </a:r>
            <a:r>
              <a:rPr lang="ko-KR" altLang="en-US" dirty="0"/>
              <a:t>장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C62C-D58A-4B80-84D2-E2065BCF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EB2-0283-455F-9BCB-84579A5084F1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1E6FD-8A8E-4308-9FB6-2661340F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78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220405B-12C4-2222-74D2-85388582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63"/>
          <a:stretch/>
        </p:blipFill>
        <p:spPr>
          <a:xfrm>
            <a:off x="1142572" y="2519796"/>
            <a:ext cx="8487960" cy="37246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 </a:t>
            </a:r>
            <a:r>
              <a:rPr lang="ko-KR" altLang="en-US" dirty="0"/>
              <a:t>설치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Tortoise SVN </a:t>
            </a:r>
            <a:r>
              <a:rPr lang="ko-KR" altLang="en-US"/>
              <a:t>다운로드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A0D35-1C59-45D7-A282-953DBFD0A5FC}"/>
              </a:ext>
            </a:extLst>
          </p:cNvPr>
          <p:cNvSpPr txBox="1"/>
          <p:nvPr/>
        </p:nvSpPr>
        <p:spPr>
          <a:xfrm>
            <a:off x="3858592" y="6311900"/>
            <a:ext cx="447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Link : </a:t>
            </a:r>
            <a:r>
              <a:rPr lang="en-US" altLang="ko-KR" dirty="0">
                <a:hlinkClick r:id="rId4"/>
              </a:rPr>
              <a:t>https://tortoisesvn.net/downloads.html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40D12F-69CD-4D48-BAB9-40BDE8CBBEEB}"/>
              </a:ext>
            </a:extLst>
          </p:cNvPr>
          <p:cNvSpPr/>
          <p:nvPr/>
        </p:nvSpPr>
        <p:spPr>
          <a:xfrm>
            <a:off x="3799490" y="4572000"/>
            <a:ext cx="5722882" cy="520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842182-AEED-44EE-B2E8-DD23A1EBE45B}"/>
              </a:ext>
            </a:extLst>
          </p:cNvPr>
          <p:cNvCxnSpPr>
            <a:cxnSpLocks/>
            <a:stCxn id="11" idx="0"/>
            <a:endCxn id="15" idx="1"/>
          </p:cNvCxnSpPr>
          <p:nvPr/>
        </p:nvCxnSpPr>
        <p:spPr>
          <a:xfrm flipV="1">
            <a:off x="6660931" y="3554568"/>
            <a:ext cx="739442" cy="1017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D10A21-EF85-41FA-8495-E3102F67E35C}"/>
              </a:ext>
            </a:extLst>
          </p:cNvPr>
          <p:cNvSpPr/>
          <p:nvPr/>
        </p:nvSpPr>
        <p:spPr>
          <a:xfrm>
            <a:off x="7400373" y="3097368"/>
            <a:ext cx="28490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 컴퓨터  환경에 따라 다운로드 선택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8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6B19DF-1658-4039-9B92-CCAEBE0F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" y="2536106"/>
            <a:ext cx="5427763" cy="4185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 </a:t>
            </a:r>
            <a:r>
              <a:rPr lang="ko-KR" altLang="en-US" dirty="0"/>
              <a:t>설치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Tortoise SVN </a:t>
            </a:r>
            <a:r>
              <a:rPr lang="ko-KR" altLang="en-US"/>
              <a:t>설치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38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631CB0-49D8-4EA5-AE6B-DEB9AA14FDC9}"/>
              </a:ext>
            </a:extLst>
          </p:cNvPr>
          <p:cNvSpPr/>
          <p:nvPr/>
        </p:nvSpPr>
        <p:spPr>
          <a:xfrm>
            <a:off x="3859729" y="6316529"/>
            <a:ext cx="914400" cy="315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FEE6B6-7FCE-4EC1-A0BF-2A64D65F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81" y="2536106"/>
            <a:ext cx="5289483" cy="41853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22040-2B91-4166-85B7-E7E80D17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CAD27-C2C0-4192-8EEF-0D8F192D92F0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3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67922-91E3-4C21-AB76-931EE672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</a:t>
            </a:r>
            <a:r>
              <a:rPr lang="ko-KR" altLang="en-US" dirty="0"/>
              <a:t>을 통한 저장소 연동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8A545-449C-4046-9A02-783C627B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39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12953-D53A-4DFA-B25B-81FD160CC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" t="850" r="31952" b="9699"/>
          <a:stretch/>
        </p:blipFill>
        <p:spPr>
          <a:xfrm>
            <a:off x="481534" y="1690688"/>
            <a:ext cx="5614466" cy="426681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635F15-BC3A-47FF-A8DA-24BE8629BF30}"/>
              </a:ext>
            </a:extLst>
          </p:cNvPr>
          <p:cNvSpPr/>
          <p:nvPr/>
        </p:nvSpPr>
        <p:spPr>
          <a:xfrm>
            <a:off x="1670539" y="2559723"/>
            <a:ext cx="1159273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142C20-94C1-4E03-8210-DE3A3D8707C0}"/>
              </a:ext>
            </a:extLst>
          </p:cNvPr>
          <p:cNvSpPr/>
          <p:nvPr/>
        </p:nvSpPr>
        <p:spPr>
          <a:xfrm>
            <a:off x="298654" y="3168651"/>
            <a:ext cx="1514474" cy="76068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새로운 폴더 생성</a:t>
            </a:r>
            <a:endParaRPr lang="en-US" altLang="ko-KR" sz="1200" dirty="0"/>
          </a:p>
          <a:p>
            <a:pPr algn="ctr"/>
            <a:r>
              <a:rPr lang="en-US" altLang="ko-KR" sz="1200" dirty="0"/>
              <a:t>&amp;</a:t>
            </a:r>
          </a:p>
          <a:p>
            <a:pPr algn="ctr"/>
            <a:r>
              <a:rPr lang="ko-KR" altLang="en-US" sz="1200" dirty="0" err="1"/>
              <a:t>우클릭</a:t>
            </a:r>
            <a:endParaRPr lang="ko-KR" altLang="en-US" sz="12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CA0A399-395B-48C7-A5D5-C51E19BFB27B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392474" y="2774838"/>
            <a:ext cx="857702" cy="4099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7C73F7-4FA4-4BEA-BD9D-0793E35FBBC7}"/>
              </a:ext>
            </a:extLst>
          </p:cNvPr>
          <p:cNvSpPr/>
          <p:nvPr/>
        </p:nvSpPr>
        <p:spPr>
          <a:xfrm>
            <a:off x="3017520" y="3643873"/>
            <a:ext cx="2164080" cy="21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BAA94D9-C020-4494-8819-7912DB7E6461}"/>
              </a:ext>
            </a:extLst>
          </p:cNvPr>
          <p:cNvSpPr/>
          <p:nvPr/>
        </p:nvSpPr>
        <p:spPr>
          <a:xfrm>
            <a:off x="2711475" y="4342817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4A83FDA-28EE-4310-9472-6D542BCD5509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3230161" y="3857412"/>
            <a:ext cx="869399" cy="4854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DDABD1B2-6F5C-4455-8AC6-7D3D8884F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23" y="1716083"/>
            <a:ext cx="6075808" cy="442650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855CBD-ECD1-4E19-AABC-12D545E749FE}"/>
              </a:ext>
            </a:extLst>
          </p:cNvPr>
          <p:cNvSpPr/>
          <p:nvPr/>
        </p:nvSpPr>
        <p:spPr>
          <a:xfrm>
            <a:off x="7285005" y="2240280"/>
            <a:ext cx="249907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E816CD-C68B-4D3A-96C8-53154018DD48}"/>
              </a:ext>
            </a:extLst>
          </p:cNvPr>
          <p:cNvSpPr/>
          <p:nvPr/>
        </p:nvSpPr>
        <p:spPr>
          <a:xfrm>
            <a:off x="8534542" y="3975057"/>
            <a:ext cx="249907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7A4CFF7-01CA-4C50-9E88-77A5F374B640}"/>
              </a:ext>
            </a:extLst>
          </p:cNvPr>
          <p:cNvCxnSpPr>
            <a:stCxn id="41" idx="2"/>
            <a:endCxn id="45" idx="0"/>
          </p:cNvCxnSpPr>
          <p:nvPr/>
        </p:nvCxnSpPr>
        <p:spPr>
          <a:xfrm>
            <a:off x="8534543" y="2392680"/>
            <a:ext cx="1249537" cy="1582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794C5-89FF-429F-81DD-77031173DB29}"/>
              </a:ext>
            </a:extLst>
          </p:cNvPr>
          <p:cNvSpPr/>
          <p:nvPr/>
        </p:nvSpPr>
        <p:spPr>
          <a:xfrm>
            <a:off x="9731455" y="5898483"/>
            <a:ext cx="716280" cy="21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5CF7CB-E1E9-4E1F-AC9B-5D02332ABD7A}"/>
              </a:ext>
            </a:extLst>
          </p:cNvPr>
          <p:cNvSpPr/>
          <p:nvPr/>
        </p:nvSpPr>
        <p:spPr>
          <a:xfrm>
            <a:off x="8015856" y="6400446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EEA20D8-3D2E-4EDF-BD69-15B82FFDE20B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flipV="1">
            <a:off x="8534542" y="6112022"/>
            <a:ext cx="1555053" cy="288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B0F4E-340D-48DD-A9AD-0CDA756F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BEE6F-2C36-4D2C-8234-66B19FD3D945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5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소프트웨어 소스관리 시스템</a:t>
            </a:r>
            <a:endParaRPr lang="en-US" altLang="ko-KR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09644-5EE4-478A-8E52-39B8C770BB70}"/>
              </a:ext>
            </a:extLst>
          </p:cNvPr>
          <p:cNvSpPr>
            <a:spLocks noGrp="1"/>
          </p:cNvSpPr>
          <p:nvPr/>
        </p:nvSpPr>
        <p:spPr>
          <a:xfrm>
            <a:off x="831850" y="456247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E1FE6-5D51-4234-B7ED-579B221A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AC5C-B94E-4F31-8C21-B1C6773CF055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D0446-E13A-474C-858F-DC4A9A5D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55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FE20B6-DFA3-42BF-9F0A-E9D653F6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1" y="2165228"/>
            <a:ext cx="5341179" cy="35282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067922-91E3-4C21-AB76-931EE672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</a:t>
            </a:r>
            <a:r>
              <a:rPr lang="ko-KR" altLang="en-US" dirty="0"/>
              <a:t>을 통한 저장소 연동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8A545-449C-4046-9A02-783C627B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40</a:t>
            </a:fld>
            <a:endParaRPr 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635F15-BC3A-47FF-A8DA-24BE8629BF30}"/>
              </a:ext>
            </a:extLst>
          </p:cNvPr>
          <p:cNvSpPr/>
          <p:nvPr/>
        </p:nvSpPr>
        <p:spPr>
          <a:xfrm>
            <a:off x="2829830" y="3813306"/>
            <a:ext cx="1909810" cy="293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142C20-94C1-4E03-8210-DE3A3D8707C0}"/>
              </a:ext>
            </a:extLst>
          </p:cNvPr>
          <p:cNvSpPr/>
          <p:nvPr/>
        </p:nvSpPr>
        <p:spPr>
          <a:xfrm>
            <a:off x="838200" y="3428999"/>
            <a:ext cx="974928" cy="5003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User ID</a:t>
            </a:r>
            <a:endParaRPr lang="ko-KR" altLang="en-US" sz="12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CA0A399-395B-48C7-A5D5-C51E19BFB27B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 flipH="1" flipV="1">
            <a:off x="1813128" y="3679168"/>
            <a:ext cx="1016702" cy="2806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7C73F7-4FA4-4BEA-BD9D-0793E35FBBC7}"/>
              </a:ext>
            </a:extLst>
          </p:cNvPr>
          <p:cNvSpPr/>
          <p:nvPr/>
        </p:nvSpPr>
        <p:spPr>
          <a:xfrm>
            <a:off x="3108959" y="5096921"/>
            <a:ext cx="1174293" cy="410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BAA94D9-C020-4494-8819-7912DB7E6461}"/>
              </a:ext>
            </a:extLst>
          </p:cNvPr>
          <p:cNvSpPr/>
          <p:nvPr/>
        </p:nvSpPr>
        <p:spPr>
          <a:xfrm>
            <a:off x="1813129" y="5795865"/>
            <a:ext cx="1016702" cy="37212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4A83FDA-28EE-4310-9472-6D542BCD5509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2321480" y="5507744"/>
            <a:ext cx="1374626" cy="2881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95E916-0E8E-4DE2-BD9D-BB72A1CB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174" y="2165228"/>
            <a:ext cx="5994893" cy="352821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16F146-1BF7-4012-B23B-512D42C37908}"/>
              </a:ext>
            </a:extLst>
          </p:cNvPr>
          <p:cNvSpPr/>
          <p:nvPr/>
        </p:nvSpPr>
        <p:spPr>
          <a:xfrm>
            <a:off x="7032723" y="3679169"/>
            <a:ext cx="4928344" cy="2110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0CFD58-1F48-4A8B-90AB-A4248DA0C05B}"/>
              </a:ext>
            </a:extLst>
          </p:cNvPr>
          <p:cNvSpPr/>
          <p:nvPr/>
        </p:nvSpPr>
        <p:spPr>
          <a:xfrm>
            <a:off x="5736892" y="6077631"/>
            <a:ext cx="1928827" cy="64384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SVN </a:t>
            </a:r>
            <a:r>
              <a:rPr lang="ko-KR" altLang="en-US" sz="1200" dirty="0"/>
              <a:t>연동 확인 로그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723103-BE7C-4F1C-875C-3D48F2A3F7B5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V="1">
            <a:off x="6701306" y="5789511"/>
            <a:ext cx="2795589" cy="288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D323A2-61FF-43B4-8531-95C0DB740B21}"/>
              </a:ext>
            </a:extLst>
          </p:cNvPr>
          <p:cNvSpPr/>
          <p:nvPr/>
        </p:nvSpPr>
        <p:spPr>
          <a:xfrm>
            <a:off x="8610600" y="1416799"/>
            <a:ext cx="1928827" cy="64384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SVN </a:t>
            </a:r>
            <a:r>
              <a:rPr lang="ko-KR" altLang="en-US" sz="1200" dirty="0"/>
              <a:t>연동 결과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6EFE77-D8A9-4B04-A339-2E278585C1A8}"/>
              </a:ext>
            </a:extLst>
          </p:cNvPr>
          <p:cNvSpPr/>
          <p:nvPr/>
        </p:nvSpPr>
        <p:spPr>
          <a:xfrm>
            <a:off x="6701306" y="2479938"/>
            <a:ext cx="3463774" cy="949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7A9D18D-7325-4AC7-90ED-B2EAAC209A78}"/>
              </a:ext>
            </a:extLst>
          </p:cNvPr>
          <p:cNvCxnSpPr>
            <a:cxnSpLocks/>
            <a:stCxn id="35" idx="0"/>
            <a:endCxn id="33" idx="2"/>
          </p:cNvCxnSpPr>
          <p:nvPr/>
        </p:nvCxnSpPr>
        <p:spPr>
          <a:xfrm flipV="1">
            <a:off x="8433193" y="2060643"/>
            <a:ext cx="1141821" cy="4192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E8179-31A5-4E14-B0D9-51A90987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1373-9EC4-4F70-9939-00DE0C133283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C9823A3-631E-4CC8-A259-6855246E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8" y="2400094"/>
            <a:ext cx="5930566" cy="3251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067922-91E3-4C21-AB76-931EE672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</a:t>
            </a:r>
            <a:r>
              <a:rPr lang="ko-KR" altLang="en-US" dirty="0"/>
              <a:t>을 통한 파일 업로드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8A545-449C-4046-9A02-783C627B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41</a:t>
            </a:fld>
            <a:endParaRPr 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635F15-BC3A-47FF-A8DA-24BE8629BF30}"/>
              </a:ext>
            </a:extLst>
          </p:cNvPr>
          <p:cNvSpPr/>
          <p:nvPr/>
        </p:nvSpPr>
        <p:spPr>
          <a:xfrm>
            <a:off x="1412494" y="3321442"/>
            <a:ext cx="1159273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A142C20-94C1-4E03-8210-DE3A3D8707C0}"/>
              </a:ext>
            </a:extLst>
          </p:cNvPr>
          <p:cNvSpPr/>
          <p:nvPr/>
        </p:nvSpPr>
        <p:spPr>
          <a:xfrm>
            <a:off x="40609" y="3930370"/>
            <a:ext cx="1514474" cy="76068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새로운 파일 생성</a:t>
            </a:r>
            <a:endParaRPr lang="en-US" altLang="ko-KR" sz="1200" dirty="0"/>
          </a:p>
          <a:p>
            <a:pPr algn="ctr"/>
            <a:r>
              <a:rPr lang="en-US" altLang="ko-KR" sz="1200" dirty="0"/>
              <a:t>&amp;</a:t>
            </a:r>
          </a:p>
          <a:p>
            <a:pPr algn="ctr"/>
            <a:r>
              <a:rPr lang="ko-KR" altLang="en-US" sz="1200" dirty="0" err="1"/>
              <a:t>우클릭</a:t>
            </a:r>
            <a:endParaRPr lang="ko-KR" altLang="en-US" sz="12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CA0A399-395B-48C7-A5D5-C51E19BFB27B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797846" y="3536557"/>
            <a:ext cx="1194285" cy="3938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7C73F7-4FA4-4BEA-BD9D-0793E35FBBC7}"/>
              </a:ext>
            </a:extLst>
          </p:cNvPr>
          <p:cNvSpPr/>
          <p:nvPr/>
        </p:nvSpPr>
        <p:spPr>
          <a:xfrm>
            <a:off x="4420634" y="4954513"/>
            <a:ext cx="1695019" cy="257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BAA94D9-C020-4494-8819-7912DB7E6461}"/>
              </a:ext>
            </a:extLst>
          </p:cNvPr>
          <p:cNvSpPr/>
          <p:nvPr/>
        </p:nvSpPr>
        <p:spPr>
          <a:xfrm>
            <a:off x="3645529" y="5653457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4A83FDA-28EE-4310-9472-6D542BCD5509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4164215" y="5212080"/>
            <a:ext cx="1103929" cy="4413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705B35-B40B-47B2-B52B-174A065D6686}"/>
              </a:ext>
            </a:extLst>
          </p:cNvPr>
          <p:cNvSpPr txBox="1"/>
          <p:nvPr/>
        </p:nvSpPr>
        <p:spPr>
          <a:xfrm>
            <a:off x="5188957" y="614999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파일 커밋하기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3D2AA2-3A79-4644-B6CE-353A4E9F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4"/>
          <a:stretch/>
        </p:blipFill>
        <p:spPr>
          <a:xfrm>
            <a:off x="6259162" y="2400094"/>
            <a:ext cx="5747750" cy="332869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F9419-74CE-4F2A-A4BD-16477F4414BD}"/>
              </a:ext>
            </a:extLst>
          </p:cNvPr>
          <p:cNvSpPr/>
          <p:nvPr/>
        </p:nvSpPr>
        <p:spPr>
          <a:xfrm>
            <a:off x="9216433" y="5160588"/>
            <a:ext cx="2681257" cy="288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DCBF0D9-1A1F-4446-ADD8-A41C435FDB02}"/>
              </a:ext>
            </a:extLst>
          </p:cNvPr>
          <p:cNvSpPr/>
          <p:nvPr/>
        </p:nvSpPr>
        <p:spPr>
          <a:xfrm>
            <a:off x="8441328" y="5859532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클릭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E726DA1-36B3-487A-9557-090F9537DC8E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8960014" y="5448697"/>
            <a:ext cx="1597048" cy="410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51935C-6E48-44B9-8250-4AC25C46FD73}"/>
              </a:ext>
            </a:extLst>
          </p:cNvPr>
          <p:cNvSpPr/>
          <p:nvPr/>
        </p:nvSpPr>
        <p:spPr>
          <a:xfrm>
            <a:off x="6560842" y="3598180"/>
            <a:ext cx="1159273" cy="21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89AB306-26A9-43FF-8199-08A7EE2A273F}"/>
              </a:ext>
            </a:extLst>
          </p:cNvPr>
          <p:cNvSpPr/>
          <p:nvPr/>
        </p:nvSpPr>
        <p:spPr>
          <a:xfrm>
            <a:off x="6593568" y="4194580"/>
            <a:ext cx="1093820" cy="4099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우클릭</a:t>
            </a:r>
            <a:endParaRPr lang="ko-KR" altLang="en-US" sz="12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D7A731-478B-4F64-AB11-3184E4760F7C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7140478" y="3813295"/>
            <a:ext cx="1" cy="381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43BFD-61DD-45AD-B0DD-A5BB13E4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729D-F075-4F6F-8888-1822AE76932B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67922-91E3-4C21-AB76-931EE672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</a:t>
            </a:r>
            <a:r>
              <a:rPr lang="ko-KR" altLang="en-US" dirty="0"/>
              <a:t>을 통한 파일 업로드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8A545-449C-4046-9A02-783C627B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42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9867B8-F7B4-4762-A45E-5A6C3ED3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3" y="1704861"/>
            <a:ext cx="5912797" cy="4651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4DDD7-796B-41EC-8918-F4352F2DE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91" y="2133189"/>
            <a:ext cx="6020109" cy="25401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031192-0A81-4D63-9227-F5B464042B22}"/>
              </a:ext>
            </a:extLst>
          </p:cNvPr>
          <p:cNvSpPr/>
          <p:nvPr/>
        </p:nvSpPr>
        <p:spPr>
          <a:xfrm>
            <a:off x="381000" y="4312919"/>
            <a:ext cx="5394960" cy="1097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E8805D-F83A-4380-9A56-1565620EAF13}"/>
              </a:ext>
            </a:extLst>
          </p:cNvPr>
          <p:cNvSpPr/>
          <p:nvPr/>
        </p:nvSpPr>
        <p:spPr>
          <a:xfrm>
            <a:off x="183203" y="5852083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변경 이력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88438A5-B80D-4083-85F9-F7B6D498EBB0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V="1">
            <a:off x="701889" y="5410706"/>
            <a:ext cx="2376591" cy="4413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4F6363-0768-4E9F-9E64-B824D3CAA45C}"/>
              </a:ext>
            </a:extLst>
          </p:cNvPr>
          <p:cNvSpPr/>
          <p:nvPr/>
        </p:nvSpPr>
        <p:spPr>
          <a:xfrm>
            <a:off x="3730113" y="5989545"/>
            <a:ext cx="704728" cy="213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EAA200-C82C-4B3D-91FE-6694E1A1295C}"/>
              </a:ext>
            </a:extLst>
          </p:cNvPr>
          <p:cNvSpPr/>
          <p:nvPr/>
        </p:nvSpPr>
        <p:spPr>
          <a:xfrm>
            <a:off x="2725840" y="6431483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업로드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3FCA69-8388-4C46-BFB7-B6485D680D97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3244526" y="6203084"/>
            <a:ext cx="837951" cy="2283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22D8E-47AA-42E0-BE1F-9401889AAA49}"/>
              </a:ext>
            </a:extLst>
          </p:cNvPr>
          <p:cNvSpPr/>
          <p:nvPr/>
        </p:nvSpPr>
        <p:spPr>
          <a:xfrm>
            <a:off x="381000" y="2788475"/>
            <a:ext cx="5394960" cy="996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B492A19-AB87-464F-80C9-E44B5D4BDC82}"/>
              </a:ext>
            </a:extLst>
          </p:cNvPr>
          <p:cNvSpPr/>
          <p:nvPr/>
        </p:nvSpPr>
        <p:spPr>
          <a:xfrm>
            <a:off x="381000" y="1996098"/>
            <a:ext cx="1828800" cy="27418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변경 이력 메시지 작성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BF4BAFF-6DAF-4F60-A46B-112BBB48AB19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>
            <a:off x="1295400" y="2270280"/>
            <a:ext cx="1783080" cy="518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원형 18">
            <a:extLst>
              <a:ext uri="{FF2B5EF4-FFF2-40B4-BE49-F238E27FC236}">
                <a16:creationId xmlns:a16="http://schemas.microsoft.com/office/drawing/2014/main" id="{9E395281-791E-4734-B5FB-903FC82BB7F5}"/>
              </a:ext>
            </a:extLst>
          </p:cNvPr>
          <p:cNvSpPr/>
          <p:nvPr/>
        </p:nvSpPr>
        <p:spPr>
          <a:xfrm rot="8042325" flipH="1">
            <a:off x="6019672" y="4560427"/>
            <a:ext cx="1051560" cy="1082444"/>
          </a:xfrm>
          <a:prstGeom prst="circularArrow">
            <a:avLst>
              <a:gd name="adj1" fmla="val 10068"/>
              <a:gd name="adj2" fmla="val 1142319"/>
              <a:gd name="adj3" fmla="val 18502163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57BCA-A8B5-46F3-866D-B315EF6B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6A63-F971-4042-8F4F-DEC8592733B5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7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6FF60-10C4-4C8F-9D2C-E3013E21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Tortoise SVN</a:t>
            </a:r>
            <a:r>
              <a:rPr lang="ko-KR" altLang="en-US" dirty="0"/>
              <a:t>을 통한 파일 업로드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3A41BA-1795-427B-953C-D001E0203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5" y="2096189"/>
            <a:ext cx="6667637" cy="40455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436E9-FA50-4C00-B849-35052E2C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AB614A-AA00-4B7D-B7E9-1D7968E6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2039633"/>
            <a:ext cx="8145955" cy="1983886"/>
          </a:xfrm>
          <a:prstGeom prst="rect">
            <a:avLst/>
          </a:prstGeom>
        </p:spPr>
      </p:pic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14665559-E2BF-4865-9AA3-2B5497FF390C}"/>
              </a:ext>
            </a:extLst>
          </p:cNvPr>
          <p:cNvSpPr/>
          <p:nvPr/>
        </p:nvSpPr>
        <p:spPr>
          <a:xfrm rot="8042325" flipH="1">
            <a:off x="6888352" y="3887798"/>
            <a:ext cx="1051560" cy="1082444"/>
          </a:xfrm>
          <a:prstGeom prst="circularArrow">
            <a:avLst>
              <a:gd name="adj1" fmla="val 10068"/>
              <a:gd name="adj2" fmla="val 1142319"/>
              <a:gd name="adj3" fmla="val 18502163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6B2A82-CBDF-4FDE-A956-645C231E0623}"/>
              </a:ext>
            </a:extLst>
          </p:cNvPr>
          <p:cNvSpPr/>
          <p:nvPr/>
        </p:nvSpPr>
        <p:spPr>
          <a:xfrm>
            <a:off x="4694089" y="2982289"/>
            <a:ext cx="7353305" cy="106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C8BE688-E740-4D81-9105-B77EFBD80564}"/>
              </a:ext>
            </a:extLst>
          </p:cNvPr>
          <p:cNvSpPr/>
          <p:nvPr/>
        </p:nvSpPr>
        <p:spPr>
          <a:xfrm>
            <a:off x="9070672" y="4670944"/>
            <a:ext cx="1490382" cy="48399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업로드 결과 확인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8BB5FA-FCE4-4AD2-A2A6-E270877EE69B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8370742" y="4047119"/>
            <a:ext cx="1445121" cy="623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DB7D63-022D-48B3-8FF9-E4DCB9FC1765}"/>
              </a:ext>
            </a:extLst>
          </p:cNvPr>
          <p:cNvSpPr/>
          <p:nvPr/>
        </p:nvSpPr>
        <p:spPr>
          <a:xfrm>
            <a:off x="1630946" y="2397955"/>
            <a:ext cx="1980934" cy="246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D1E27D-8E3C-4D2A-989A-41A175729816}"/>
              </a:ext>
            </a:extLst>
          </p:cNvPr>
          <p:cNvSpPr/>
          <p:nvPr/>
        </p:nvSpPr>
        <p:spPr>
          <a:xfrm>
            <a:off x="458401" y="2837087"/>
            <a:ext cx="1522167" cy="42146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SVN </a:t>
            </a:r>
            <a:r>
              <a:rPr lang="ko-KR" altLang="en-US" sz="1200" dirty="0"/>
              <a:t>저장소 주소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CAB189-46CA-4E6E-A16C-6B8A8301721D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219485" y="2644744"/>
            <a:ext cx="1401928" cy="1923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E81F76-E9E5-4B46-90A2-61508C7D4147}"/>
              </a:ext>
            </a:extLst>
          </p:cNvPr>
          <p:cNvSpPr/>
          <p:nvPr/>
        </p:nvSpPr>
        <p:spPr>
          <a:xfrm>
            <a:off x="1613088" y="4910287"/>
            <a:ext cx="3047734" cy="226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7736292-5C4B-4C73-AEA1-E0488BB90EDF}"/>
              </a:ext>
            </a:extLst>
          </p:cNvPr>
          <p:cNvSpPr/>
          <p:nvPr/>
        </p:nvSpPr>
        <p:spPr>
          <a:xfrm>
            <a:off x="547855" y="5411614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A71D09-D55A-4180-AFAA-14714C81F8B0}"/>
              </a:ext>
            </a:extLst>
          </p:cNvPr>
          <p:cNvCxnSpPr>
            <a:cxnSpLocks/>
            <a:stCxn id="15" idx="0"/>
            <a:endCxn id="14" idx="1"/>
          </p:cNvCxnSpPr>
          <p:nvPr/>
        </p:nvCxnSpPr>
        <p:spPr>
          <a:xfrm flipV="1">
            <a:off x="1066541" y="5023417"/>
            <a:ext cx="546547" cy="3881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EA60C8-E16F-47AD-A79D-7F8E48939F75}"/>
              </a:ext>
            </a:extLst>
          </p:cNvPr>
          <p:cNvSpPr/>
          <p:nvPr/>
        </p:nvSpPr>
        <p:spPr>
          <a:xfrm>
            <a:off x="1630946" y="4497853"/>
            <a:ext cx="3047734" cy="279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18D4D7-A8AB-4386-8F9C-23FF2C158B03}"/>
              </a:ext>
            </a:extLst>
          </p:cNvPr>
          <p:cNvSpPr/>
          <p:nvPr/>
        </p:nvSpPr>
        <p:spPr>
          <a:xfrm>
            <a:off x="271963" y="4941398"/>
            <a:ext cx="1037371" cy="2135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아이디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E0A082-4911-44F1-833B-1EA25B358DF3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790649" y="4637784"/>
            <a:ext cx="840297" cy="3036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443C6-1124-4DA7-93B3-B20E7A9BF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8FE1-9C6A-4138-8883-A6B1542CA033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6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Git </a:t>
            </a:r>
            <a:r>
              <a:rPr lang="ko-KR" altLang="en-US" sz="3600"/>
              <a:t>설치 및 </a:t>
            </a:r>
            <a:r>
              <a:rPr lang="en-US" altLang="ko-KR" sz="3600"/>
              <a:t>Github </a:t>
            </a:r>
            <a:r>
              <a:rPr lang="ko-KR" altLang="en-US" sz="3600"/>
              <a:t>프로젝트 내 파일 커밋</a:t>
            </a:r>
            <a:br>
              <a:rPr lang="en-US" altLang="ko-KR" sz="3600"/>
            </a:br>
            <a:r>
              <a:rPr lang="en-US" altLang="ko-KR" sz="3600"/>
              <a:t>(</a:t>
            </a:r>
            <a:r>
              <a:rPr lang="ko-KR" altLang="en-US" sz="3600"/>
              <a:t>실습 </a:t>
            </a:r>
            <a:r>
              <a:rPr lang="en-US" altLang="ko-KR" sz="3600" dirty="0"/>
              <a:t>3</a:t>
            </a:r>
            <a:r>
              <a:rPr lang="en-US" altLang="ko-KR" sz="3600"/>
              <a:t>)</a:t>
            </a:r>
            <a:endParaRPr lang="en-US" altLang="ko-KR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D6DAA-4F4E-49ED-9FE8-2CCE308AD027}"/>
              </a:ext>
            </a:extLst>
          </p:cNvPr>
          <p:cNvSpPr>
            <a:spLocks noGrp="1"/>
          </p:cNvSpPr>
          <p:nvPr/>
        </p:nvSpPr>
        <p:spPr>
          <a:xfrm>
            <a:off x="831850" y="456247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</a:t>
            </a:r>
            <a:r>
              <a:rPr lang="ko-KR" altLang="en-US" dirty="0"/>
              <a:t>장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C62C-D58A-4B80-84D2-E2065BCF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EB2-0283-455F-9BCB-84579A5084F1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1E6FD-8A8E-4308-9FB6-2661340F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02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설치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아래 링크에서 </a:t>
            </a:r>
            <a:r>
              <a:rPr lang="en-US" altLang="ko-KR" dirty="0"/>
              <a:t>Git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A0D35-1C59-45D7-A282-953DBFD0A5FC}"/>
              </a:ext>
            </a:extLst>
          </p:cNvPr>
          <p:cNvSpPr txBox="1"/>
          <p:nvPr/>
        </p:nvSpPr>
        <p:spPr>
          <a:xfrm>
            <a:off x="3858592" y="6311900"/>
            <a:ext cx="37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Link : </a:t>
            </a:r>
            <a:r>
              <a:rPr lang="en-US" altLang="ko-KR">
                <a:hlinkClick r:id="rId3"/>
              </a:rPr>
              <a:t>https://git-scm.com/downloads</a:t>
            </a:r>
            <a:endParaRPr lang="en-US" altLang="ko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9854E4-C500-9401-8A50-11F56E1F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0" y="2671274"/>
            <a:ext cx="945011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11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설치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아래 링크에서 </a:t>
            </a:r>
            <a:r>
              <a:rPr lang="en-US" altLang="ko-KR" dirty="0"/>
              <a:t>Git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C643E1-08AB-3332-0841-D598264C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21" y="2698196"/>
            <a:ext cx="3705951" cy="2911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364A04-9675-686E-E4AC-3EDEC40B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483" y="2701099"/>
            <a:ext cx="3705951" cy="2911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FD9E32-5E27-8526-B5B4-928BB75FA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345" y="2698196"/>
            <a:ext cx="3705951" cy="29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6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계정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https://github.com/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E7B1E2-C179-34B5-2CB5-46EAEA866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76" y="2632882"/>
            <a:ext cx="8287816" cy="30836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090C3-6624-2410-36F2-E91B0A7B2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870" y="3673366"/>
            <a:ext cx="8179477" cy="26829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3AD7BB-66B7-2BD7-50D7-899D170FB9E6}"/>
              </a:ext>
            </a:extLst>
          </p:cNvPr>
          <p:cNvSpPr/>
          <p:nvPr/>
        </p:nvSpPr>
        <p:spPr>
          <a:xfrm>
            <a:off x="8324193" y="2711669"/>
            <a:ext cx="630621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6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9D94C4-42A9-3D08-01C7-49251ABDE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5"/>
          <a:stretch/>
        </p:blipFill>
        <p:spPr>
          <a:xfrm>
            <a:off x="697170" y="1418896"/>
            <a:ext cx="10797659" cy="4937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4962A8-9A57-010A-86D9-A67526CD0290}"/>
              </a:ext>
            </a:extLst>
          </p:cNvPr>
          <p:cNvSpPr/>
          <p:nvPr/>
        </p:nvSpPr>
        <p:spPr>
          <a:xfrm>
            <a:off x="2632842" y="2506717"/>
            <a:ext cx="630621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48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F2D47-F154-E454-E028-5F43AB7F4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5"/>
          <a:stretch/>
        </p:blipFill>
        <p:spPr>
          <a:xfrm>
            <a:off x="5722882" y="197725"/>
            <a:ext cx="6306207" cy="597923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A51B3C9-E425-AF88-1F8C-812A4944A91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Repository name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생성할 저장소 이름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Description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해당 저장소에 대한 설명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Public / Private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저장소 공개 유무 설정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8EA123-96B1-55EF-A3B4-6822F5380BEF}"/>
              </a:ext>
            </a:extLst>
          </p:cNvPr>
          <p:cNvSpPr/>
          <p:nvPr/>
        </p:nvSpPr>
        <p:spPr>
          <a:xfrm>
            <a:off x="9758856" y="5817476"/>
            <a:ext cx="977461" cy="331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9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A8AD-02C4-1E42-996D-F0752787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3CCD-0A96-344A-A2DC-AF1457ED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작업 파일을 이전상태로 되돌리고 싶을 때</a:t>
            </a:r>
            <a:r>
              <a:rPr lang="en-US" altLang="ko-KR" sz="2000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편집하기 전에 파일을 미리 복사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작업중인 파일 관리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파일의 복사본 관리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규칙을 지켜 복사본 관리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여러사람이 동시에 파일을 공유할 때</a:t>
            </a:r>
            <a:r>
              <a:rPr lang="en-US" altLang="ko-KR" sz="2200" dirty="0"/>
              <a:t>?</a:t>
            </a:r>
            <a:endParaRPr lang="en-KR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내가 쓰던 파일을 누군가가 덮어 씌웠다</a:t>
            </a:r>
            <a:r>
              <a:rPr lang="en-US" altLang="ko-KR" sz="1800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6D1E8-4D87-4645-8CD6-97220BCE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4458-F160-45A9-A579-4FCD37FC114E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A824D-7399-0F40-A427-16A92CF1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파일 백업의 예">
            <a:extLst>
              <a:ext uri="{FF2B5EF4-FFF2-40B4-BE49-F238E27FC236}">
                <a16:creationId xmlns:a16="http://schemas.microsoft.com/office/drawing/2014/main" id="{A631434E-D620-1847-8601-65AF812E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65" y="1112322"/>
            <a:ext cx="4923934" cy="205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팀 작업의 실패 사례">
            <a:extLst>
              <a:ext uri="{FF2B5EF4-FFF2-40B4-BE49-F238E27FC236}">
                <a16:creationId xmlns:a16="http://schemas.microsoft.com/office/drawing/2014/main" id="{0D7ABBFA-89CD-BA4C-9482-6F4AD9BC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296" y="3513018"/>
            <a:ext cx="5437603" cy="24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64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A51B3C9-E425-AF88-1F8C-812A4944A91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AB01E1-8EA2-2A0D-6514-783A58AC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9" y="1441287"/>
            <a:ext cx="11409582" cy="47356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DEC51-BDFD-5530-91A5-E600FEFCC6B6}"/>
              </a:ext>
            </a:extLst>
          </p:cNvPr>
          <p:cNvSpPr/>
          <p:nvPr/>
        </p:nvSpPr>
        <p:spPr>
          <a:xfrm>
            <a:off x="3547242" y="5297214"/>
            <a:ext cx="7835461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2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윈도우 임의의 공간에서 </a:t>
            </a:r>
            <a:r>
              <a:rPr lang="ko-KR" altLang="en-US" dirty="0" err="1"/>
              <a:t>우클릭</a:t>
            </a:r>
            <a:r>
              <a:rPr lang="ko-KR" altLang="en-US" dirty="0"/>
              <a:t> 후 </a:t>
            </a:r>
            <a:r>
              <a:rPr lang="en-US" altLang="ko-KR" i="1" dirty="0"/>
              <a:t>Open Git GUI here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4F64B1-E827-9ED6-DAC5-8A39F5A8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86" y="2596167"/>
            <a:ext cx="2429214" cy="37819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EC9CDD-1903-B479-CD2D-FB67009232D6}"/>
              </a:ext>
            </a:extLst>
          </p:cNvPr>
          <p:cNvSpPr/>
          <p:nvPr/>
        </p:nvSpPr>
        <p:spPr>
          <a:xfrm flipH="1">
            <a:off x="1324303" y="3925614"/>
            <a:ext cx="1308538" cy="283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480319-6F96-F53A-45C4-50A8BF89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186" y="2868556"/>
            <a:ext cx="6116036" cy="32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03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메뉴 클릭 후 </a:t>
            </a:r>
            <a:r>
              <a:rPr lang="en-US" altLang="ko-KR" dirty="0"/>
              <a:t>git </a:t>
            </a:r>
            <a:r>
              <a:rPr lang="ko-KR" altLang="en-US" dirty="0"/>
              <a:t>저장소 폴더 생성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480319-6F96-F53A-45C4-50A8BF89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71320"/>
            <a:ext cx="5794284" cy="30668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74968A-C4EF-CDD0-EA2E-DE3D29758C91}"/>
              </a:ext>
            </a:extLst>
          </p:cNvPr>
          <p:cNvSpPr/>
          <p:nvPr/>
        </p:nvSpPr>
        <p:spPr>
          <a:xfrm flipH="1">
            <a:off x="2159874" y="3704893"/>
            <a:ext cx="1580276" cy="283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D5F568-4629-0E65-8706-2274CBEDB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75" y="2832550"/>
            <a:ext cx="8169560" cy="33444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005D30-020D-93D4-DEBB-D17318A87044}"/>
              </a:ext>
            </a:extLst>
          </p:cNvPr>
          <p:cNvSpPr/>
          <p:nvPr/>
        </p:nvSpPr>
        <p:spPr>
          <a:xfrm flipH="1">
            <a:off x="9469818" y="5686093"/>
            <a:ext cx="1250734" cy="399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235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80F9A5-118A-E1A6-E652-80F0DACF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41" y="1579182"/>
            <a:ext cx="7535918" cy="514902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642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생성된 </a:t>
            </a:r>
            <a:r>
              <a:rPr lang="en-US" altLang="ko-KR" dirty="0"/>
              <a:t>git </a:t>
            </a:r>
            <a:r>
              <a:rPr lang="ko-KR" altLang="en-US" dirty="0"/>
              <a:t>저장소 디렉토리로 이동 후 임의 파일 생성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741F1E-09BD-D3EE-0407-A0C1FE77A3B5}"/>
              </a:ext>
            </a:extLst>
          </p:cNvPr>
          <p:cNvGrpSpPr/>
          <p:nvPr/>
        </p:nvGrpSpPr>
        <p:grpSpPr>
          <a:xfrm>
            <a:off x="3409544" y="2440353"/>
            <a:ext cx="5677712" cy="4161266"/>
            <a:chOff x="527082" y="2475641"/>
            <a:chExt cx="5677712" cy="41612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E9538A-00BE-229C-A101-7F7A1410E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082" y="2475641"/>
              <a:ext cx="5222576" cy="382910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E2C0638-3CBA-7F3F-1053-D69271A7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0838" y="3557470"/>
              <a:ext cx="1759678" cy="307943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120F5C-7817-1538-AEA1-060A56DDB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5324" y="4571999"/>
              <a:ext cx="1869470" cy="185721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FDD5EA-A407-429E-3395-A7FE656A794D}"/>
                </a:ext>
              </a:extLst>
            </p:cNvPr>
            <p:cNvSpPr/>
            <p:nvPr/>
          </p:nvSpPr>
          <p:spPr>
            <a:xfrm flipH="1">
              <a:off x="4351280" y="5959363"/>
              <a:ext cx="646389" cy="173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021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Git GUI</a:t>
            </a:r>
            <a:r>
              <a:rPr lang="ko-KR" altLang="en-US" dirty="0"/>
              <a:t>에서</a:t>
            </a:r>
            <a:r>
              <a:rPr lang="en-US" altLang="ko-KR" dirty="0"/>
              <a:t> Rescan </a:t>
            </a:r>
            <a:r>
              <a:rPr lang="ko-KR" altLang="en-US" dirty="0"/>
              <a:t>후 생성된 파일이 추적됨을 확인할 수 있음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B3C110-9643-E277-66F2-383A86FAE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33"/>
          <a:stretch/>
        </p:blipFill>
        <p:spPr>
          <a:xfrm>
            <a:off x="1338437" y="2627867"/>
            <a:ext cx="3120941" cy="36689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76755F-8E15-C657-14C4-F24365B2C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178" y="2481781"/>
            <a:ext cx="5794777" cy="41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4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Remote – Add </a:t>
            </a:r>
            <a:r>
              <a:rPr lang="ko-KR" altLang="en-US" dirty="0"/>
              <a:t>메뉴를 통해 원격 저장소 추가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8CC40-FFAD-3939-83CA-B4B8E8CC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51" y="2348132"/>
            <a:ext cx="5622670" cy="40672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C801A9-D20F-C948-817B-A084F6AF9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525" y="2663443"/>
            <a:ext cx="4691826" cy="33292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A274F5-6D87-1BBE-0B80-4C5131F93537}"/>
              </a:ext>
            </a:extLst>
          </p:cNvPr>
          <p:cNvSpPr/>
          <p:nvPr/>
        </p:nvSpPr>
        <p:spPr>
          <a:xfrm flipH="1">
            <a:off x="3436879" y="2727430"/>
            <a:ext cx="1371603" cy="204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390303-212C-80C5-347F-08ECEB7C01E7}"/>
              </a:ext>
            </a:extLst>
          </p:cNvPr>
          <p:cNvSpPr/>
          <p:nvPr/>
        </p:nvSpPr>
        <p:spPr>
          <a:xfrm flipH="1">
            <a:off x="10620699" y="5481140"/>
            <a:ext cx="1219204" cy="39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315931-E8B4-049E-F85E-CE307C2F0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377" y="3799491"/>
            <a:ext cx="6401530" cy="29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생성된 파일을 </a:t>
            </a:r>
            <a:r>
              <a:rPr lang="en-US" altLang="ko-KR" dirty="0"/>
              <a:t>Staged </a:t>
            </a:r>
            <a:r>
              <a:rPr lang="ko-KR" altLang="en-US" dirty="0"/>
              <a:t>상태로 변경 후 </a:t>
            </a:r>
            <a:r>
              <a:rPr lang="en-US" altLang="ko-KR" dirty="0"/>
              <a:t>Commit </a:t>
            </a:r>
            <a:r>
              <a:rPr lang="ko-KR" altLang="en-US" dirty="0"/>
              <a:t>메시지 작성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0939C0-C4D6-53E4-5F84-5C08193B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71" y="2346398"/>
            <a:ext cx="7394759" cy="4343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372E14-E0B5-070A-0DD0-09150162C82E}"/>
              </a:ext>
            </a:extLst>
          </p:cNvPr>
          <p:cNvSpPr/>
          <p:nvPr/>
        </p:nvSpPr>
        <p:spPr>
          <a:xfrm flipH="1">
            <a:off x="3358051" y="5439099"/>
            <a:ext cx="867108" cy="283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88A4B4-ADB6-918A-41D8-7ADD960B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93" y="3453509"/>
            <a:ext cx="2067213" cy="140037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15818C-175A-BBB4-7977-E0CD3F94FC3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791605" y="4162097"/>
            <a:ext cx="1270788" cy="12770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265EF-3F5D-AF84-994E-216B49D02AF5}"/>
              </a:ext>
            </a:extLst>
          </p:cNvPr>
          <p:cNvSpPr/>
          <p:nvPr/>
        </p:nvSpPr>
        <p:spPr>
          <a:xfrm flipH="1">
            <a:off x="4172602" y="5270500"/>
            <a:ext cx="748647" cy="222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1456D6-D140-39CD-1BED-383A595A009D}"/>
              </a:ext>
            </a:extLst>
          </p:cNvPr>
          <p:cNvSpPr/>
          <p:nvPr/>
        </p:nvSpPr>
        <p:spPr>
          <a:xfrm flipH="1">
            <a:off x="5428087" y="4493984"/>
            <a:ext cx="784026" cy="281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83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Commit </a:t>
            </a:r>
            <a:r>
              <a:rPr lang="ko-KR" altLang="en-US" dirty="0"/>
              <a:t>후 원격 저장소로 </a:t>
            </a:r>
            <a:r>
              <a:rPr lang="en-US" altLang="ko-KR" dirty="0"/>
              <a:t>Push </a:t>
            </a:r>
            <a:r>
              <a:rPr lang="ko-KR" altLang="en-US" dirty="0"/>
              <a:t>진행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291A37-DF73-4A9B-4EAC-DC6BDF382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59" y="2409599"/>
            <a:ext cx="7306412" cy="42913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C2F87-BEBA-5E77-8456-C1DE69DE6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87" y="2324242"/>
            <a:ext cx="5649113" cy="258163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7AF98B-6305-5C9C-7DB0-88E8EE408F03}"/>
              </a:ext>
            </a:extLst>
          </p:cNvPr>
          <p:cNvGrpSpPr/>
          <p:nvPr/>
        </p:nvGrpSpPr>
        <p:grpSpPr>
          <a:xfrm>
            <a:off x="7883699" y="3695919"/>
            <a:ext cx="3546301" cy="3065018"/>
            <a:chOff x="7883699" y="3695919"/>
            <a:chExt cx="3546301" cy="30650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0E4507-A8B3-61C6-D6EA-4750017A3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3699" y="3695919"/>
              <a:ext cx="3546301" cy="306501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E7940C-0119-041C-0A36-748F10A4687A}"/>
                </a:ext>
              </a:extLst>
            </p:cNvPr>
            <p:cNvSpPr/>
            <p:nvPr/>
          </p:nvSpPr>
          <p:spPr>
            <a:xfrm flipH="1">
              <a:off x="8867972" y="5205184"/>
              <a:ext cx="1582313" cy="4118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E9B1F7-B6BE-4AB5-CDDF-72C9074325A0}"/>
              </a:ext>
            </a:extLst>
          </p:cNvPr>
          <p:cNvSpPr/>
          <p:nvPr/>
        </p:nvSpPr>
        <p:spPr>
          <a:xfrm flipH="1">
            <a:off x="3367055" y="5937815"/>
            <a:ext cx="856599" cy="467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45207-5BA5-4B4D-834F-DB78C9DF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GUI</a:t>
            </a:r>
            <a:r>
              <a:rPr lang="ko-KR" altLang="en-US" dirty="0"/>
              <a:t>를 통한 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D344E-37D0-4EF2-B085-313315550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E388F-0600-4E40-B659-FE99A956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AE54A-52D3-46FE-BB88-9C59ABA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6092-6053-41B3-81E6-E775202F94D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EC2996-A7C3-7E87-3AFA-92F6FB99192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C7D76D2-A43B-81AD-52CF-FB5A7D9E6081}"/>
              </a:ext>
            </a:extLst>
          </p:cNvPr>
          <p:cNvSpPr txBox="1">
            <a:spLocks/>
          </p:cNvSpPr>
          <p:nvPr/>
        </p:nvSpPr>
        <p:spPr>
          <a:xfrm>
            <a:off x="1143000" y="1690688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저장소 페이지에서 업로드 된 파일 확인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BEF82A-1644-D652-D8C3-B7E3F8F5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939" y="3429000"/>
            <a:ext cx="8953174" cy="30202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C87D50-B057-3A64-BBDA-FE2EAB36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7" y="2563346"/>
            <a:ext cx="5402370" cy="24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관리 시스템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소프트웨어 개발의 가장 중요한 기반 시스템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형상관리시스템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SCM(Software Configuration Management)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버전관리시스템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소프트웨어의 품질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유지보수 비용 절감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생산성 향상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E165-876F-4DA6-A615-2E196E8FF9E2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C6F-30B2-45C0-9859-A789CFC7002C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팀 작업에 버전관리 활용하기">
            <a:extLst>
              <a:ext uri="{FF2B5EF4-FFF2-40B4-BE49-F238E27FC236}">
                <a16:creationId xmlns:a16="http://schemas.microsoft.com/office/drawing/2014/main" id="{F15CDBA4-D880-6449-9F76-E12029E9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36" y="2806092"/>
            <a:ext cx="5417327" cy="214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70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4104D-CEA7-49D3-9D03-07E3B31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F6063-2B31-4C3F-804E-49774B4EF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753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n-ea"/>
              </a:rPr>
              <a:t>실습에서 진행한 </a:t>
            </a:r>
            <a:r>
              <a:rPr lang="en-US" altLang="ko-KR" sz="2000" dirty="0" err="1">
                <a:latin typeface="+mn-ea"/>
              </a:rPr>
              <a:t>Github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저장소의 주소를 </a:t>
            </a:r>
            <a:r>
              <a:rPr lang="ko-KR" altLang="en-US" sz="2000" dirty="0" err="1">
                <a:latin typeface="+mn-ea"/>
              </a:rPr>
              <a:t>과제제출란에</a:t>
            </a:r>
            <a:r>
              <a:rPr lang="ko-KR" altLang="en-US" sz="2000" dirty="0">
                <a:latin typeface="+mn-ea"/>
              </a:rPr>
              <a:t> 작성해주세요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E085BC-3F40-4700-8663-5E3152B9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40236-D5CD-46AE-A9E9-7CC2868D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7BBF9-8ECF-4355-A724-14FB343E09E7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08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14D1E-BC4C-4CD1-AFAC-CD48DE73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레퍼런스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A7C6C-F317-40DE-B520-4AE20A1D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버전 관리 툴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https://goddaehee.tistory.com/158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소프트웨어 저장소 동작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https://www.egovframe.go.kr/wiki/doku.php?id=egovframework:dev:scm:configuration_management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소프트웨어 저장소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4"/>
              </a:rPr>
              <a:t>https://www.lesstif.com/sonatype-nexus/software-repository-36209229.html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5"/>
              </a:rPr>
              <a:t>https://ko.wikipedia.org/wiki/%EC%86%8C%ED%94%84%ED%8A%B8%EC%9B%A8%EC%96%B4_%EC%A0%80%EC%9E%A5%EC%86%8C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6"/>
              </a:rPr>
              <a:t>https://zetawiki.com/wiki/%EC%86%8C%ED%94%84%ED%8A%B8%EC%9B%A8%EC%96%B4_%EC%A0%80%EC%9E%A5%EC%86%8C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SVN</a:t>
            </a:r>
            <a:r>
              <a:rPr lang="ko-KR" altLang="en-US" dirty="0"/>
              <a:t> 설치 및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7"/>
              </a:rPr>
              <a:t>https://junspapa-itdev.tistory.com/50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A3A26-9D9F-4CB4-A179-7F06121F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08927-84FF-4FEC-A50B-84FDD6A73B00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01FA8-FC12-4EA7-84BA-F48CC2A09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86A8-C6C4-4BE7-A2B6-C6723847CE87}" type="datetime1">
              <a:rPr lang="en-US" altLang="ko-KR" smtClean="0"/>
              <a:t>10/5/2023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8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필요성 </a:t>
            </a:r>
            <a:r>
              <a:rPr lang="en-US" altLang="ko-KR" dirty="0"/>
              <a:t>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소스코드 관리시스템이 </a:t>
            </a:r>
            <a:r>
              <a:rPr lang="ko-KR" altLang="en-US" dirty="0"/>
              <a:t>없는 프로젝트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하나의 프로젝트를 여러 사람이 동시에 협업하기 불가능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동시에 진행되는 소스코드 수정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문서 및 소스코드를 체계적으로 관리하기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유지보수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누가 왜 어떻게 소스를 수정하고 작성하였는지 알 수 없고 찾기도 힘듦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E647-1CD3-4AFF-BA7B-21B9C4072D0B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C6F-30B2-45C0-9859-A789CFC700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6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필요성 </a:t>
            </a:r>
            <a:r>
              <a:rPr lang="en-US" altLang="ko-KR" dirty="0"/>
              <a:t>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효과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소스코드의 변경을 감시 제어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소스코드로 인한 혼동 최소화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소스코드와 개발문서</a:t>
            </a:r>
            <a:r>
              <a:rPr lang="en-US" altLang="ko-KR" dirty="0"/>
              <a:t>, </a:t>
            </a:r>
            <a:r>
              <a:rPr lang="ko-KR" altLang="en-US" dirty="0"/>
              <a:t>프로그램의 </a:t>
            </a:r>
            <a:r>
              <a:rPr lang="ko-KR" altLang="en-US" dirty="0" err="1"/>
              <a:t>일치성</a:t>
            </a:r>
            <a:r>
              <a:rPr lang="ko-KR" altLang="en-US" dirty="0"/>
              <a:t> 보장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 과정의 투명성 보장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개발문서를 체계적으로 관리 가능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2054A-611E-477F-BE4F-B37A9586A04B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C6F-30B2-45C0-9859-A789CFC700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0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관리 시스템 종류 </a:t>
            </a:r>
            <a:r>
              <a:rPr lang="en-US" altLang="ko-KR" dirty="0"/>
              <a:t>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로컬 버전 관리 시스템</a:t>
            </a:r>
            <a:r>
              <a:rPr lang="en-US" altLang="ko-KR" dirty="0"/>
              <a:t>(Local Version Control System; LVCS)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간단한 </a:t>
            </a:r>
            <a:r>
              <a:rPr lang="en-US" altLang="ko-KR" dirty="0"/>
              <a:t>DB</a:t>
            </a:r>
            <a:r>
              <a:rPr lang="ko-KR" altLang="en-US" dirty="0"/>
              <a:t>에 파일의 변경 사항 기록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로컬에서 관리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대표적인 시스템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dirty="0"/>
              <a:t>RCS(Revision Control System)</a:t>
            </a:r>
          </a:p>
        </p:txBody>
      </p:sp>
      <p:pic>
        <p:nvPicPr>
          <p:cNvPr id="1026" name="Picture 2" descr="http://git-scm.com/figures/18333fig01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41" y="2720671"/>
            <a:ext cx="38100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D6F6A-D861-4C20-AAC9-E05FC9A5488C}" type="datetime1">
              <a:rPr lang="en-US" altLang="ko-KR" smtClean="0"/>
              <a:t>10/5/2023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3C6F-30B2-45C0-9859-A789CFC700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4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2563</Words>
  <Application>Microsoft Office PowerPoint</Application>
  <PresentationFormat>와이드스크린</PresentationFormat>
  <Paragraphs>505</Paragraphs>
  <Slides>61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Office 테마</vt:lpstr>
      <vt:lpstr>1_Office 테마</vt:lpstr>
      <vt:lpstr>오픈소스 소프트웨어  개발 및 활용</vt:lpstr>
      <vt:lpstr>PowerPoint 프레젠테이션</vt:lpstr>
      <vt:lpstr>목차</vt:lpstr>
      <vt:lpstr>소프트웨어 소스관리 시스템</vt:lpstr>
      <vt:lpstr>소스코드 관리 시스템</vt:lpstr>
      <vt:lpstr>소스코드 관리 시스템</vt:lpstr>
      <vt:lpstr>필요성 (1/2)</vt:lpstr>
      <vt:lpstr>필요성 (2/2)</vt:lpstr>
      <vt:lpstr>소스코드 관리 시스템 종류 (1/3)</vt:lpstr>
      <vt:lpstr>소스코드 관리 시스템 종류 (2/3)</vt:lpstr>
      <vt:lpstr>소스코드 관리 시스템 종류 (3/3)</vt:lpstr>
      <vt:lpstr>오픈소스 소스코드 관리 저장소</vt:lpstr>
      <vt:lpstr>소프트웨어 저장소(Repository)란?</vt:lpstr>
      <vt:lpstr>소프트웨어 저장소란? (1/5)</vt:lpstr>
      <vt:lpstr>소프트웨어 저장소란? (2/5)</vt:lpstr>
      <vt:lpstr>소프트웨어 저장소란? (3/5)</vt:lpstr>
      <vt:lpstr>소프트웨어 저장소란? (4/5)</vt:lpstr>
      <vt:lpstr>소프트웨어 저장소란? (5/5)</vt:lpstr>
      <vt:lpstr>소트프웨어 저장소의 종류와 서비스</vt:lpstr>
      <vt:lpstr>소프트웨어 저장소의 종류</vt:lpstr>
      <vt:lpstr>운영체제 프로그램 패키지 저장소 (1/2)</vt:lpstr>
      <vt:lpstr>운영체제 프로그램 패키지 저장소 (2/2)</vt:lpstr>
      <vt:lpstr>프로그램 언어 패키지 저장소</vt:lpstr>
      <vt:lpstr>Visual SVN Server 구축 및 환경 설정 (실습 1)</vt:lpstr>
      <vt:lpstr>Visual SVN Server 설치 (1/2)</vt:lpstr>
      <vt:lpstr>Visual SVN Server 설치 (2/2)</vt:lpstr>
      <vt:lpstr>Visual SVN Server 저장소 생성(1/4)</vt:lpstr>
      <vt:lpstr>Visual SVN Server 저장소 생성(2/4)</vt:lpstr>
      <vt:lpstr>Visual SVN Server 저장소 생성(3/4)</vt:lpstr>
      <vt:lpstr>Visual SVN Server 저장소 생성(4/4)</vt:lpstr>
      <vt:lpstr>Visual SVN Server 저장소</vt:lpstr>
      <vt:lpstr>Visual SVN Server 사용자 계정 만들기 (1/2)</vt:lpstr>
      <vt:lpstr>Visual SVN Server 사용자 계정 만들기 (2/2)</vt:lpstr>
      <vt:lpstr>Visual SVN Server 유저 그룹 생성</vt:lpstr>
      <vt:lpstr>Visual SVN Server 저장소 권한 설정</vt:lpstr>
      <vt:lpstr>SVN 클라이언트(Tortoise SVN) 설치 및 환경 설정 (실습 2)</vt:lpstr>
      <vt:lpstr>Tortoise SVN 설치 (1/2)</vt:lpstr>
      <vt:lpstr>Tortoise SVN 설치 (2/2)</vt:lpstr>
      <vt:lpstr>Tortoise SVN을 통한 저장소 연동 (1/2)</vt:lpstr>
      <vt:lpstr>Tortoise SVN을 통한 저장소 연동 (2/2)</vt:lpstr>
      <vt:lpstr>Tortoise SVN을 통한 파일 업로드</vt:lpstr>
      <vt:lpstr>Tortoise SVN을 통한 파일 업로드</vt:lpstr>
      <vt:lpstr>Tortoise SVN을 통한 파일 업로드 확인</vt:lpstr>
      <vt:lpstr>Git 설치 및 Github 프로젝트 내 파일 커밋 (실습 3)</vt:lpstr>
      <vt:lpstr>Git 설치 (1/2)</vt:lpstr>
      <vt:lpstr>Git 설치 (2/2)</vt:lpstr>
      <vt:lpstr>Github 계정 생성</vt:lpstr>
      <vt:lpstr>Github 저장소 생성</vt:lpstr>
      <vt:lpstr>Github 저장소 생성</vt:lpstr>
      <vt:lpstr>Github 저장소 생성</vt:lpstr>
      <vt:lpstr>Git GUI를 통한 파일 업로드</vt:lpstr>
      <vt:lpstr>Git GUI를 통한 파일 업로드</vt:lpstr>
      <vt:lpstr>Git GUI를 통한 파일 업로드</vt:lpstr>
      <vt:lpstr>Git GUI를 통한 파일 업로드</vt:lpstr>
      <vt:lpstr>Git GUI를 통한 파일 업로드</vt:lpstr>
      <vt:lpstr>Git GUI를 통한 파일 업로드</vt:lpstr>
      <vt:lpstr>Git GUI를 통한 파일 업로드</vt:lpstr>
      <vt:lpstr>Git GUI를 통한 파일 업로드</vt:lpstr>
      <vt:lpstr>Git GUI를 통한 파일 업로드</vt:lpstr>
      <vt:lpstr>4주차 과제</vt:lpstr>
      <vt:lpstr>레퍼런스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 소프트웨어  개발 및 활용</dc:title>
  <dc:creator>김석진</dc:creator>
  <cp:lastModifiedBy>준홍 박</cp:lastModifiedBy>
  <cp:revision>191</cp:revision>
  <dcterms:created xsi:type="dcterms:W3CDTF">2020-01-16T14:00:09Z</dcterms:created>
  <dcterms:modified xsi:type="dcterms:W3CDTF">2023-10-04T16:58:56Z</dcterms:modified>
</cp:coreProperties>
</file>